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9" r:id="rId3"/>
    <p:sldId id="257" r:id="rId4"/>
    <p:sldId id="258" r:id="rId5"/>
    <p:sldId id="262" r:id="rId6"/>
    <p:sldId id="260" r:id="rId7"/>
    <p:sldId id="261" r:id="rId8"/>
    <p:sldId id="263" r:id="rId9"/>
    <p:sldId id="264" r:id="rId10"/>
    <p:sldId id="265" r:id="rId11"/>
    <p:sldId id="266" r:id="rId12"/>
    <p:sldId id="267" r:id="rId13"/>
    <p:sldId id="269" r:id="rId14"/>
    <p:sldId id="268" r:id="rId15"/>
    <p:sldId id="270" r:id="rId16"/>
    <p:sldId id="271" r:id="rId17"/>
    <p:sldId id="272" r:id="rId18"/>
    <p:sldId id="273" r:id="rId1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66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D71B8981-52D3-4553-8BD0-4D99FDD0E074}" type="datetimeFigureOut">
              <a:rPr lang="es-AR" smtClean="0"/>
              <a:pPr/>
              <a:t>26/10/2009</a:t>
            </a:fld>
            <a:endParaRPr lang="es-AR"/>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9B2E804-1180-4220-AF7C-251589659F31}" type="slidenum">
              <a:rPr lang="es-AR" smtClean="0"/>
              <a:pPr/>
              <a:t>‹Nº›</a:t>
            </a:fld>
            <a:endParaRPr lang="es-AR"/>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71B8981-52D3-4553-8BD0-4D99FDD0E074}" type="datetimeFigureOut">
              <a:rPr lang="es-AR" smtClean="0"/>
              <a:pPr/>
              <a:t>26/10/2009</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A9B2E804-1180-4220-AF7C-251589659F31}"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71B8981-52D3-4553-8BD0-4D99FDD0E074}" type="datetimeFigureOut">
              <a:rPr lang="es-AR" smtClean="0"/>
              <a:pPr/>
              <a:t>26/10/2009</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A9B2E804-1180-4220-AF7C-251589659F31}"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71B8981-52D3-4553-8BD0-4D99FDD0E074}" type="datetimeFigureOut">
              <a:rPr lang="es-AR" smtClean="0"/>
              <a:pPr/>
              <a:t>26/10/2009</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A9B2E804-1180-4220-AF7C-251589659F31}"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D71B8981-52D3-4553-8BD0-4D99FDD0E074}" type="datetimeFigureOut">
              <a:rPr lang="es-AR" smtClean="0"/>
              <a:pPr/>
              <a:t>26/10/2009</a:t>
            </a:fld>
            <a:endParaRPr lang="es-AR"/>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9B2E804-1180-4220-AF7C-251589659F31}" type="slidenum">
              <a:rPr lang="es-AR" smtClean="0"/>
              <a:pPr/>
              <a:t>‹Nº›</a:t>
            </a:fld>
            <a:endParaRPr lang="es-AR"/>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71B8981-52D3-4553-8BD0-4D99FDD0E074}" type="datetimeFigureOut">
              <a:rPr lang="es-AR" smtClean="0"/>
              <a:pPr/>
              <a:t>26/10/2009</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A9B2E804-1180-4220-AF7C-251589659F31}" type="slidenum">
              <a:rPr lang="es-AR" smtClean="0"/>
              <a:pPr/>
              <a:t>‹Nº›</a:t>
            </a:fld>
            <a:endParaRPr lang="es-AR"/>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71B8981-52D3-4553-8BD0-4D99FDD0E074}" type="datetimeFigureOut">
              <a:rPr lang="es-AR" smtClean="0"/>
              <a:pPr/>
              <a:t>26/10/2009</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A9B2E804-1180-4220-AF7C-251589659F31}"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D71B8981-52D3-4553-8BD0-4D99FDD0E074}" type="datetimeFigureOut">
              <a:rPr lang="es-AR" smtClean="0"/>
              <a:pPr/>
              <a:t>26/10/2009</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A9B2E804-1180-4220-AF7C-251589659F31}" type="slidenum">
              <a:rPr lang="es-AR" smtClean="0"/>
              <a:pPr/>
              <a:t>‹Nº›</a:t>
            </a:fld>
            <a:endParaRPr lang="es-AR"/>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D71B8981-52D3-4553-8BD0-4D99FDD0E074}" type="datetimeFigureOut">
              <a:rPr lang="es-AR" smtClean="0"/>
              <a:pPr/>
              <a:t>26/10/2009</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A9B2E804-1180-4220-AF7C-251589659F31}"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D71B8981-52D3-4553-8BD0-4D99FDD0E074}" type="datetimeFigureOut">
              <a:rPr lang="es-AR" smtClean="0"/>
              <a:pPr/>
              <a:t>26/10/2009</a:t>
            </a:fld>
            <a:endParaRPr lang="es-AR"/>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9B2E804-1180-4220-AF7C-251589659F31}" type="slidenum">
              <a:rPr lang="es-AR" smtClean="0"/>
              <a:pPr/>
              <a:t>‹Nº›</a:t>
            </a:fld>
            <a:endParaRPr lang="es-AR"/>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D71B8981-52D3-4553-8BD0-4D99FDD0E074}" type="datetimeFigureOut">
              <a:rPr lang="es-AR" smtClean="0"/>
              <a:pPr/>
              <a:t>26/10/2009</a:t>
            </a:fld>
            <a:endParaRPr lang="es-AR"/>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9B2E804-1180-4220-AF7C-251589659F31}" type="slidenum">
              <a:rPr lang="es-AR" smtClean="0"/>
              <a:pPr/>
              <a:t>‹Nº›</a:t>
            </a:fld>
            <a:endParaRPr lang="es-AR"/>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AR"/>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71B8981-52D3-4553-8BD0-4D99FDD0E074}" type="datetimeFigureOut">
              <a:rPr lang="es-AR" smtClean="0"/>
              <a:pPr/>
              <a:t>26/10/2009</a:t>
            </a:fld>
            <a:endParaRPr lang="es-AR"/>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9B2E804-1180-4220-AF7C-251589659F31}" type="slidenum">
              <a:rPr lang="es-AR" smtClean="0"/>
              <a:pPr/>
              <a:t>‹Nº›</a:t>
            </a:fld>
            <a:endParaRPr lang="es-AR"/>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b="1" dirty="0"/>
              <a:t>Ciclo Celular</a:t>
            </a:r>
            <a:endParaRPr lang="es-AR" dirty="0"/>
          </a:p>
        </p:txBody>
      </p:sp>
      <p:sp>
        <p:nvSpPr>
          <p:cNvPr id="3" name="2 Subtítulo"/>
          <p:cNvSpPr>
            <a:spLocks noGrp="1"/>
          </p:cNvSpPr>
          <p:nvPr>
            <p:ph type="subTitle" idx="1"/>
          </p:nvPr>
        </p:nvSpPr>
        <p:spPr/>
        <p:txBody>
          <a:bodyPr/>
          <a:lstStyle/>
          <a:p>
            <a:r>
              <a:rPr lang="es-AR" dirty="0" smtClean="0"/>
              <a:t>SANDRA VIANNEY FAJARDO</a:t>
            </a:r>
            <a:endParaRPr lang="es-A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743913"/>
          </a:xfrm>
        </p:spPr>
        <p:txBody>
          <a:bodyPr/>
          <a:lstStyle/>
          <a:p>
            <a:pPr algn="just"/>
            <a:endParaRPr lang="es-AR" dirty="0" smtClean="0"/>
          </a:p>
          <a:p>
            <a:pPr algn="just"/>
            <a:endParaRPr lang="es-AR" dirty="0" smtClean="0"/>
          </a:p>
          <a:p>
            <a:pPr algn="just"/>
            <a:r>
              <a:rPr lang="es-AR" dirty="0" smtClean="0"/>
              <a:t>Las células con el tiempo sufren senescencia o envejecimiento </a:t>
            </a:r>
            <a:r>
              <a:rPr lang="es-AR" dirty="0" smtClean="0"/>
              <a:t>celular </a:t>
            </a:r>
            <a:r>
              <a:rPr lang="es-AR" dirty="0" smtClean="0"/>
              <a:t>lo cual esta relacionado con el acortamiento progresivo de los extremos de los cromosomas –los telómeros , lo cual es regulado por la telomerasa.  Esta enzima también se encuentra activa en células cancerosas.</a:t>
            </a:r>
            <a:endParaRPr lang="es-A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a:p>
        </p:txBody>
      </p:sp>
      <p:pic>
        <p:nvPicPr>
          <p:cNvPr id="3074" name="Picture 2"/>
          <p:cNvPicPr>
            <a:picLocks noChangeAspect="1" noChangeArrowheads="1"/>
          </p:cNvPicPr>
          <p:nvPr/>
        </p:nvPicPr>
        <p:blipFill>
          <a:blip r:embed="rId2"/>
          <a:srcRect/>
          <a:stretch>
            <a:fillRect/>
          </a:stretch>
        </p:blipFill>
        <p:spPr bwMode="auto">
          <a:xfrm>
            <a:off x="214282" y="0"/>
            <a:ext cx="8715436"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MITOSIS Y MEIOSIS</a:t>
            </a:r>
            <a:endParaRPr lang="es-AR" dirty="0"/>
          </a:p>
        </p:txBody>
      </p:sp>
      <p:sp>
        <p:nvSpPr>
          <p:cNvPr id="3" name="2 Marcador de contenido"/>
          <p:cNvSpPr>
            <a:spLocks noGrp="1"/>
          </p:cNvSpPr>
          <p:nvPr>
            <p:ph idx="1"/>
          </p:nvPr>
        </p:nvSpPr>
        <p:spPr/>
        <p:txBody>
          <a:bodyPr>
            <a:normAutofit fontScale="92500" lnSpcReduction="20000"/>
          </a:bodyPr>
          <a:lstStyle/>
          <a:p>
            <a:pPr algn="just">
              <a:buNone/>
            </a:pPr>
            <a:r>
              <a:rPr lang="es-AR" b="1" dirty="0" smtClean="0"/>
              <a:t>  mitosis</a:t>
            </a:r>
            <a:r>
              <a:rPr lang="es-AR" dirty="0" smtClean="0"/>
              <a:t> es un proceso de reparto equitativo del material hereditario (ADN) característico de las células </a:t>
            </a:r>
            <a:r>
              <a:rPr lang="es-AR" dirty="0" err="1" smtClean="0"/>
              <a:t>eucarióticas</a:t>
            </a:r>
            <a:r>
              <a:rPr lang="es-AR" dirty="0" smtClean="0"/>
              <a:t>. Normalmente concluye con la formación de dos núcleos separados (</a:t>
            </a:r>
            <a:r>
              <a:rPr lang="es-AR" b="1" dirty="0" smtClean="0"/>
              <a:t>cariocinesis</a:t>
            </a:r>
            <a:r>
              <a:rPr lang="es-AR" dirty="0" smtClean="0"/>
              <a:t>), seguido de la partición del citoplasma (</a:t>
            </a:r>
            <a:r>
              <a:rPr lang="es-AR" b="1" dirty="0" smtClean="0"/>
              <a:t>citocinesis</a:t>
            </a:r>
            <a:r>
              <a:rPr lang="es-AR" dirty="0" smtClean="0"/>
              <a:t>), para formar dos células hijas. La mitosis completa, que produce células genéticamente idénticas, es el fundamento del crecimiento, de la reparación tisular y de la reproducción asexual.</a:t>
            </a:r>
            <a:endParaRPr lang="es-A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32"/>
            <a:ext cx="8229600" cy="5315285"/>
          </a:xfrm>
        </p:spPr>
        <p:txBody>
          <a:bodyPr/>
          <a:lstStyle/>
          <a:p>
            <a:pPr algn="just"/>
            <a:r>
              <a:rPr lang="es-AR" dirty="0" smtClean="0"/>
              <a:t>La </a:t>
            </a:r>
            <a:r>
              <a:rPr lang="es-AR" b="1" dirty="0" smtClean="0"/>
              <a:t>meiosis</a:t>
            </a:r>
            <a:r>
              <a:rPr lang="es-AR" dirty="0" smtClean="0"/>
              <a:t>, un proceso que comparte mecanismos con la mitosis pero que no debe confundirse con ella (es otro tipo de división celular, propio de los gametos), produce células genéticamente distintas y, combinada con la fecundación, es el fundamento de la reproducción sexual y la variabilidad genética.</a:t>
            </a:r>
            <a:endParaRPr lang="es-A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lstStyle/>
          <a:p>
            <a:endParaRPr lang="es-AR" dirty="0"/>
          </a:p>
        </p:txBody>
      </p:sp>
      <p:pic>
        <p:nvPicPr>
          <p:cNvPr id="4100" name="Picture 4"/>
          <p:cNvPicPr>
            <a:picLocks noChangeAspect="1" noChangeArrowheads="1"/>
          </p:cNvPicPr>
          <p:nvPr/>
        </p:nvPicPr>
        <p:blipFill>
          <a:blip r:embed="rId2"/>
          <a:srcRect l="12500" t="22656" r="47656" b="10937"/>
          <a:stretch>
            <a:fillRect/>
          </a:stretch>
        </p:blipFill>
        <p:spPr bwMode="auto">
          <a:xfrm>
            <a:off x="214282" y="0"/>
            <a:ext cx="892971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5122" name="Picture 2"/>
          <p:cNvPicPr>
            <a:picLocks noChangeAspect="1" noChangeArrowheads="1"/>
          </p:cNvPicPr>
          <p:nvPr/>
        </p:nvPicPr>
        <p:blipFill>
          <a:blip r:embed="rId2"/>
          <a:srcRect l="12890" t="16601" r="40234" b="6250"/>
          <a:stretch>
            <a:fillRect/>
          </a:stretch>
        </p:blipFill>
        <p:spPr bwMode="auto">
          <a:xfrm>
            <a:off x="214282" y="285728"/>
            <a:ext cx="8715436"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a:p>
        </p:txBody>
      </p:sp>
      <p:pic>
        <p:nvPicPr>
          <p:cNvPr id="6146" name="Picture 2"/>
          <p:cNvPicPr>
            <a:picLocks noChangeAspect="1" noChangeArrowheads="1"/>
          </p:cNvPicPr>
          <p:nvPr/>
        </p:nvPicPr>
        <p:blipFill>
          <a:blip r:embed="rId2"/>
          <a:srcRect t="33203" r="49609" b="9179"/>
          <a:stretch>
            <a:fillRect/>
          </a:stretch>
        </p:blipFill>
        <p:spPr bwMode="auto">
          <a:xfrm>
            <a:off x="285721" y="214290"/>
            <a:ext cx="8858280"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7170" name="Picture 2"/>
          <p:cNvPicPr>
            <a:picLocks noChangeAspect="1" noChangeArrowheads="1"/>
          </p:cNvPicPr>
          <p:nvPr/>
        </p:nvPicPr>
        <p:blipFill>
          <a:blip r:embed="rId2"/>
          <a:srcRect t="34180" r="46680" b="6250"/>
          <a:stretch>
            <a:fillRect/>
          </a:stretch>
        </p:blipFill>
        <p:spPr bwMode="auto">
          <a:xfrm>
            <a:off x="214282" y="214290"/>
            <a:ext cx="8929718"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CUESTIONARIO</a:t>
            </a:r>
            <a:endParaRPr lang="es-AR" dirty="0"/>
          </a:p>
        </p:txBody>
      </p:sp>
      <p:sp>
        <p:nvSpPr>
          <p:cNvPr id="3" name="2 Marcador de contenido"/>
          <p:cNvSpPr>
            <a:spLocks noGrp="1"/>
          </p:cNvSpPr>
          <p:nvPr>
            <p:ph idx="1"/>
          </p:nvPr>
        </p:nvSpPr>
        <p:spPr/>
        <p:txBody>
          <a:bodyPr>
            <a:normAutofit fontScale="92500" lnSpcReduction="10000"/>
          </a:bodyPr>
          <a:lstStyle/>
          <a:p>
            <a:pPr algn="just"/>
            <a:r>
              <a:rPr lang="es-AR" sz="2400" dirty="0" smtClean="0">
                <a:latin typeface="Arial" pitchFamily="34" charset="0"/>
                <a:cs typeface="Arial" pitchFamily="34" charset="0"/>
              </a:rPr>
              <a:t>Explica los procesos realizados por la ciclina y la quinasa en la activación o inhibición del ciclo celular.</a:t>
            </a:r>
          </a:p>
          <a:p>
            <a:pPr algn="just">
              <a:buNone/>
            </a:pPr>
            <a:endParaRPr lang="es-AR" sz="2400" dirty="0" smtClean="0">
              <a:latin typeface="Arial" pitchFamily="34" charset="0"/>
              <a:cs typeface="Arial" pitchFamily="34" charset="0"/>
            </a:endParaRPr>
          </a:p>
          <a:p>
            <a:pPr algn="just"/>
            <a:r>
              <a:rPr lang="es-AR" sz="2400" dirty="0" smtClean="0">
                <a:latin typeface="Arial" pitchFamily="34" charset="0"/>
                <a:cs typeface="Arial" pitchFamily="34" charset="0"/>
              </a:rPr>
              <a:t>La profase I de la primera división </a:t>
            </a:r>
            <a:r>
              <a:rPr lang="es-AR" sz="2400" dirty="0" err="1" smtClean="0">
                <a:latin typeface="Arial" pitchFamily="34" charset="0"/>
                <a:cs typeface="Arial" pitchFamily="34" charset="0"/>
              </a:rPr>
              <a:t>meiótica</a:t>
            </a:r>
            <a:r>
              <a:rPr lang="es-AR" sz="2400" dirty="0" smtClean="0">
                <a:latin typeface="Arial" pitchFamily="34" charset="0"/>
                <a:cs typeface="Arial" pitchFamily="34" charset="0"/>
              </a:rPr>
              <a:t> es la etapa más compleja del proceso y a su vez se divide en 5 </a:t>
            </a:r>
            <a:r>
              <a:rPr lang="es-AR" sz="2400" dirty="0" err="1" smtClean="0">
                <a:latin typeface="Arial" pitchFamily="34" charset="0"/>
                <a:cs typeface="Arial" pitchFamily="34" charset="0"/>
              </a:rPr>
              <a:t>subetapas</a:t>
            </a:r>
            <a:r>
              <a:rPr lang="es-AR" sz="2400" dirty="0" smtClean="0">
                <a:latin typeface="Arial" pitchFamily="34" charset="0"/>
                <a:cs typeface="Arial" pitchFamily="34" charset="0"/>
              </a:rPr>
              <a:t>, que son: </a:t>
            </a:r>
            <a:r>
              <a:rPr lang="es-AR" sz="2400" dirty="0" err="1" smtClean="0">
                <a:latin typeface="Arial" pitchFamily="34" charset="0"/>
                <a:cs typeface="Arial" pitchFamily="34" charset="0"/>
              </a:rPr>
              <a:t>Leptoteno</a:t>
            </a:r>
            <a:r>
              <a:rPr lang="es-AR" sz="2400" dirty="0" smtClean="0">
                <a:latin typeface="Arial" pitchFamily="34" charset="0"/>
                <a:cs typeface="Arial" pitchFamily="34" charset="0"/>
              </a:rPr>
              <a:t>, </a:t>
            </a:r>
            <a:r>
              <a:rPr lang="es-AR" sz="2400" dirty="0" err="1" smtClean="0">
                <a:latin typeface="Arial" pitchFamily="34" charset="0"/>
                <a:cs typeface="Arial" pitchFamily="34" charset="0"/>
              </a:rPr>
              <a:t>Zigoteno</a:t>
            </a:r>
            <a:r>
              <a:rPr lang="es-AR" sz="2400" dirty="0" smtClean="0">
                <a:latin typeface="Arial" pitchFamily="34" charset="0"/>
                <a:cs typeface="Arial" pitchFamily="34" charset="0"/>
              </a:rPr>
              <a:t>, </a:t>
            </a:r>
            <a:r>
              <a:rPr lang="es-AR" sz="2400" dirty="0" err="1" smtClean="0">
                <a:latin typeface="Arial" pitchFamily="34" charset="0"/>
                <a:cs typeface="Arial" pitchFamily="34" charset="0"/>
              </a:rPr>
              <a:t>Paquiteno</a:t>
            </a:r>
            <a:r>
              <a:rPr lang="es-AR" sz="2400" dirty="0" smtClean="0">
                <a:latin typeface="Arial" pitchFamily="34" charset="0"/>
                <a:cs typeface="Arial" pitchFamily="34" charset="0"/>
              </a:rPr>
              <a:t>, </a:t>
            </a:r>
            <a:r>
              <a:rPr lang="es-AR" sz="2400" dirty="0" err="1" smtClean="0">
                <a:latin typeface="Arial" pitchFamily="34" charset="0"/>
                <a:cs typeface="Arial" pitchFamily="34" charset="0"/>
              </a:rPr>
              <a:t>Diploteno</a:t>
            </a:r>
            <a:r>
              <a:rPr lang="es-AR" sz="2400" dirty="0" smtClean="0">
                <a:latin typeface="Arial" pitchFamily="34" charset="0"/>
                <a:cs typeface="Arial" pitchFamily="34" charset="0"/>
              </a:rPr>
              <a:t>, </a:t>
            </a:r>
            <a:r>
              <a:rPr lang="es-AR" sz="2400" dirty="0" err="1" smtClean="0">
                <a:latin typeface="Arial" pitchFamily="34" charset="0"/>
                <a:cs typeface="Arial" pitchFamily="34" charset="0"/>
              </a:rPr>
              <a:t>Diacinesis</a:t>
            </a:r>
            <a:r>
              <a:rPr lang="es-AR" sz="2400" dirty="0" smtClean="0">
                <a:latin typeface="Arial" pitchFamily="34" charset="0"/>
                <a:cs typeface="Arial" pitchFamily="34" charset="0"/>
              </a:rPr>
              <a:t>.</a:t>
            </a:r>
          </a:p>
          <a:p>
            <a:pPr algn="just">
              <a:buNone/>
            </a:pPr>
            <a:endParaRPr lang="es-AR" sz="2400" dirty="0" smtClean="0">
              <a:latin typeface="Arial" pitchFamily="34" charset="0"/>
              <a:cs typeface="Arial" pitchFamily="34" charset="0"/>
            </a:endParaRPr>
          </a:p>
          <a:p>
            <a:pPr algn="just"/>
            <a:r>
              <a:rPr lang="es-AR" sz="2400" dirty="0" smtClean="0">
                <a:latin typeface="Arial" pitchFamily="34" charset="0"/>
                <a:cs typeface="Arial" pitchFamily="34" charset="0"/>
              </a:rPr>
              <a:t>Cuales son las Anomalías cromosómicas que se presentan en la meiosis?</a:t>
            </a:r>
          </a:p>
          <a:p>
            <a:pPr algn="just">
              <a:buNone/>
            </a:pPr>
            <a:endParaRPr lang="es-AR" sz="2400" dirty="0" smtClean="0">
              <a:latin typeface="Arial" pitchFamily="34" charset="0"/>
              <a:cs typeface="Arial" pitchFamily="34" charset="0"/>
            </a:endParaRPr>
          </a:p>
          <a:p>
            <a:pPr algn="just"/>
            <a:r>
              <a:rPr lang="es-AR" sz="2400" dirty="0" smtClean="0">
                <a:latin typeface="Arial" pitchFamily="34" charset="0"/>
                <a:cs typeface="Arial" pitchFamily="34" charset="0"/>
              </a:rPr>
              <a:t>A que da lugar los  Errores en la mitosis?</a:t>
            </a:r>
          </a:p>
          <a:p>
            <a:pPr algn="just"/>
            <a:endParaRPr lang="es-AR" sz="2400" dirty="0" smtClean="0">
              <a:latin typeface="Arial" pitchFamily="34" charset="0"/>
              <a:cs typeface="Arial" pitchFamily="34" charset="0"/>
            </a:endParaRPr>
          </a:p>
          <a:p>
            <a:pPr algn="just"/>
            <a:r>
              <a:rPr lang="es-AR" sz="2400" dirty="0" smtClean="0">
                <a:latin typeface="Arial" pitchFamily="34" charset="0"/>
                <a:cs typeface="Arial" pitchFamily="34" charset="0"/>
              </a:rPr>
              <a:t>En que consiste la </a:t>
            </a:r>
            <a:r>
              <a:rPr lang="es-AR" sz="2400" dirty="0" err="1" smtClean="0"/>
              <a:t>Endomitosis</a:t>
            </a:r>
            <a:r>
              <a:rPr lang="es-AR" sz="2400" dirty="0" smtClean="0"/>
              <a:t>?</a:t>
            </a:r>
          </a:p>
          <a:p>
            <a:pPr algn="just"/>
            <a:endParaRPr lang="es-AR" sz="2400" dirty="0" smtClean="0">
              <a:latin typeface="Arial" pitchFamily="34" charset="0"/>
              <a:cs typeface="Arial" pitchFamily="34" charset="0"/>
            </a:endParaRPr>
          </a:p>
          <a:p>
            <a:pPr algn="just"/>
            <a:endParaRPr lang="es-AR" sz="2400" b="1" dirty="0" smtClean="0"/>
          </a:p>
          <a:p>
            <a:pPr algn="just"/>
            <a:endParaRPr lang="es-A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Concepto </a:t>
            </a:r>
            <a:endParaRPr lang="es-AR" dirty="0"/>
          </a:p>
        </p:txBody>
      </p:sp>
      <p:sp>
        <p:nvSpPr>
          <p:cNvPr id="3" name="2 Marcador de contenido"/>
          <p:cNvSpPr>
            <a:spLocks noGrp="1"/>
          </p:cNvSpPr>
          <p:nvPr>
            <p:ph idx="1"/>
          </p:nvPr>
        </p:nvSpPr>
        <p:spPr/>
        <p:txBody>
          <a:bodyPr/>
          <a:lstStyle/>
          <a:p>
            <a:pPr>
              <a:buNone/>
            </a:pPr>
            <a:r>
              <a:rPr lang="es-AR" dirty="0" smtClean="0"/>
              <a:t>  </a:t>
            </a:r>
          </a:p>
          <a:p>
            <a:pPr>
              <a:buNone/>
            </a:pPr>
            <a:endParaRPr lang="es-AR" dirty="0"/>
          </a:p>
          <a:p>
            <a:pPr algn="just">
              <a:buNone/>
            </a:pPr>
            <a:r>
              <a:rPr lang="es-AR" dirty="0" smtClean="0"/>
              <a:t>   El </a:t>
            </a:r>
            <a:r>
              <a:rPr lang="es-AR" b="1" dirty="0" smtClean="0"/>
              <a:t>ciclo celular</a:t>
            </a:r>
            <a:r>
              <a:rPr lang="es-AR" dirty="0" smtClean="0"/>
              <a:t> es un conjunto ordenado de eventos que conducen al crecimiento de la célula y la división en dos células hijas.</a:t>
            </a:r>
            <a:endParaRPr lang="es-A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buNone/>
            </a:pPr>
            <a:r>
              <a:rPr lang="es-AR" b="1" dirty="0" smtClean="0"/>
              <a:t>    El ciclo celular. </a:t>
            </a:r>
            <a:r>
              <a:rPr lang="es-AR" dirty="0" smtClean="0"/>
              <a:t>La división celular, constituida por la mitosis (división del núcleo) y la citocinesis (división del citoplasma), ocurre después de completarse las tres fases preparatorias que constituyen la </a:t>
            </a:r>
            <a:r>
              <a:rPr lang="es-AR" dirty="0" err="1" smtClean="0"/>
              <a:t>interfase</a:t>
            </a:r>
            <a:r>
              <a:rPr lang="es-AR" b="1" dirty="0" smtClean="0"/>
              <a:t>.</a:t>
            </a:r>
            <a:endParaRPr lang="es-A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357982"/>
          </a:xfrm>
        </p:spPr>
        <p:txBody>
          <a:bodyPr>
            <a:normAutofit lnSpcReduction="10000"/>
          </a:bodyPr>
          <a:lstStyle/>
          <a:p>
            <a:pPr algn="just"/>
            <a:r>
              <a:rPr lang="es-AR" sz="2800" dirty="0" smtClean="0"/>
              <a:t>En los estadios </a:t>
            </a:r>
            <a:r>
              <a:rPr lang="es-AR" sz="2800" dirty="0" err="1" smtClean="0"/>
              <a:t>interfásicos</a:t>
            </a:r>
            <a:r>
              <a:rPr lang="es-AR" sz="2800" dirty="0" smtClean="0"/>
              <a:t> del ciclo, los cromosomas son visibles dentro del núcleo sólo como delgadas hebras de material filamentoso llamado </a:t>
            </a:r>
            <a:r>
              <a:rPr lang="es-AR" sz="2800" b="1" dirty="0" smtClean="0"/>
              <a:t>cromatina.</a:t>
            </a:r>
          </a:p>
          <a:p>
            <a:pPr algn="just">
              <a:buNone/>
            </a:pPr>
            <a:endParaRPr lang="es-AR" sz="2800" dirty="0" smtClean="0"/>
          </a:p>
          <a:p>
            <a:pPr algn="just"/>
            <a:r>
              <a:rPr lang="es-AR" sz="2800" b="1" dirty="0" smtClean="0"/>
              <a:t>mitosis</a:t>
            </a:r>
            <a:r>
              <a:rPr lang="es-AR" sz="2800" dirty="0" smtClean="0"/>
              <a:t>, los cromosomas se distribuyen de manera que cada nueva célula obtiene un cromosoma de cada tipo. </a:t>
            </a:r>
          </a:p>
          <a:p>
            <a:pPr algn="just">
              <a:buNone/>
            </a:pPr>
            <a:endParaRPr lang="es-AR" sz="2800" dirty="0" smtClean="0"/>
          </a:p>
          <a:p>
            <a:pPr algn="just"/>
            <a:r>
              <a:rPr lang="es-AR" sz="2800" dirty="0" smtClean="0"/>
              <a:t>La </a:t>
            </a:r>
            <a:r>
              <a:rPr lang="es-AR" sz="2800" b="1" dirty="0" smtClean="0"/>
              <a:t>citocinesis</a:t>
            </a:r>
            <a:r>
              <a:rPr lang="es-AR" sz="2800" dirty="0" smtClean="0"/>
              <a:t> es la división del citoplasma</a:t>
            </a:r>
          </a:p>
          <a:p>
            <a:pPr algn="just">
              <a:buNone/>
            </a:pPr>
            <a:endParaRPr lang="es-AR" sz="2800" dirty="0" smtClean="0"/>
          </a:p>
          <a:p>
            <a:pPr algn="just"/>
            <a:r>
              <a:rPr lang="es-AR" sz="2800" dirty="0" smtClean="0"/>
              <a:t>La </a:t>
            </a:r>
            <a:r>
              <a:rPr lang="es-AR" sz="2800" b="1" dirty="0" smtClean="0"/>
              <a:t>apoptosis</a:t>
            </a:r>
            <a:r>
              <a:rPr lang="es-AR" sz="2800" dirty="0" smtClean="0"/>
              <a:t> es un proceso de muerte celular programada. En los vertebrados, por apoptosis se regula el número de neuronas durante el desarrollo del sistema nervioso.</a:t>
            </a:r>
            <a:endParaRPr lang="es-A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85728"/>
            <a:ext cx="8229600" cy="6072230"/>
          </a:xfrm>
        </p:spPr>
        <p:txBody>
          <a:bodyPr>
            <a:normAutofit fontScale="92500" lnSpcReduction="20000"/>
          </a:bodyPr>
          <a:lstStyle/>
          <a:p>
            <a:pPr>
              <a:buNone/>
            </a:pPr>
            <a:r>
              <a:rPr lang="es-AR" dirty="0" smtClean="0"/>
              <a:t>Antes, </a:t>
            </a:r>
          </a:p>
          <a:p>
            <a:pPr>
              <a:buNone/>
            </a:pPr>
            <a:endParaRPr lang="es-AR" dirty="0" smtClean="0"/>
          </a:p>
          <a:p>
            <a:pPr algn="just"/>
            <a:r>
              <a:rPr lang="es-AR" dirty="0" smtClean="0"/>
              <a:t>debe duplicar su DNA, </a:t>
            </a:r>
          </a:p>
          <a:p>
            <a:pPr algn="just">
              <a:buNone/>
            </a:pPr>
            <a:endParaRPr lang="es-AR" dirty="0" smtClean="0"/>
          </a:p>
          <a:p>
            <a:pPr algn="just"/>
            <a:r>
              <a:rPr lang="es-AR" dirty="0" smtClean="0"/>
              <a:t>sintetizar histonas y otras proteínas asociadas con el DNA de los cromosomas,</a:t>
            </a:r>
          </a:p>
          <a:p>
            <a:pPr algn="just">
              <a:buNone/>
            </a:pPr>
            <a:endParaRPr lang="es-AR" dirty="0" smtClean="0"/>
          </a:p>
          <a:p>
            <a:pPr algn="just"/>
            <a:r>
              <a:rPr lang="es-AR" dirty="0" smtClean="0"/>
              <a:t>producir una reserva adecuada de </a:t>
            </a:r>
            <a:r>
              <a:rPr lang="es-AR" dirty="0" err="1" smtClean="0"/>
              <a:t>organelas</a:t>
            </a:r>
            <a:r>
              <a:rPr lang="es-AR" dirty="0" smtClean="0"/>
              <a:t> para las dos células hijas y ensamblar las estructuras necesarias para que se lleven a cabo la mitosis y la citocinesis.</a:t>
            </a:r>
          </a:p>
          <a:p>
            <a:pPr algn="just">
              <a:buNone/>
            </a:pPr>
            <a:endParaRPr lang="es-AR" dirty="0" smtClean="0"/>
          </a:p>
          <a:p>
            <a:pPr algn="just"/>
            <a:r>
              <a:rPr lang="es-AR" dirty="0" smtClean="0"/>
              <a:t> Estos procesos preparatorios ocurren durante la </a:t>
            </a:r>
            <a:r>
              <a:rPr lang="es-AR" dirty="0" err="1" smtClean="0"/>
              <a:t>interfase</a:t>
            </a:r>
            <a:r>
              <a:rPr lang="es-AR" dirty="0" smtClean="0"/>
              <a:t>, en la cual, a su vez, se distinguen tres etapas: las fases </a:t>
            </a:r>
            <a:r>
              <a:rPr lang="es-AR" dirty="0" err="1" smtClean="0"/>
              <a:t>Gl</a:t>
            </a:r>
            <a:r>
              <a:rPr lang="es-AR" dirty="0" smtClean="0"/>
              <a:t>, S y G2.</a:t>
            </a:r>
            <a:endParaRPr lang="es-A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6072230"/>
          </a:xfrm>
        </p:spPr>
        <p:txBody>
          <a:bodyPr>
            <a:normAutofit fontScale="92500"/>
          </a:bodyPr>
          <a:lstStyle/>
          <a:p>
            <a:pPr algn="just"/>
            <a:r>
              <a:rPr lang="es-AR" dirty="0" smtClean="0"/>
              <a:t>Cuando las células normales cesan su crecimiento por diversos factores, se detienen en un punto tardío de la fase G1.</a:t>
            </a:r>
          </a:p>
          <a:p>
            <a:pPr algn="just"/>
            <a:r>
              <a:rPr lang="es-AR" dirty="0" smtClean="0"/>
              <a:t>el punto R ("restricción"), primer punto de control del ciclo celular</a:t>
            </a:r>
          </a:p>
          <a:p>
            <a:pPr algn="just"/>
            <a:r>
              <a:rPr lang="es-AR" dirty="0" smtClean="0"/>
              <a:t>células pasan de la fase G1 a un estado especial de reposo, llamado G0, durante días, semanas o años.</a:t>
            </a:r>
          </a:p>
          <a:p>
            <a:pPr algn="just"/>
            <a:r>
              <a:rPr lang="es-AR" dirty="0" smtClean="0"/>
              <a:t>El sistema de control del ciclo celular está basado en dos proteínas  las </a:t>
            </a:r>
            <a:r>
              <a:rPr lang="es-AR" b="1" dirty="0" err="1" smtClean="0"/>
              <a:t>ciclinas</a:t>
            </a:r>
            <a:r>
              <a:rPr lang="es-AR" dirty="0" smtClean="0"/>
              <a:t> y las proteínas </a:t>
            </a:r>
            <a:r>
              <a:rPr lang="es-AR" b="1" dirty="0" smtClean="0"/>
              <a:t>quinasas </a:t>
            </a:r>
            <a:r>
              <a:rPr lang="es-AR" dirty="0" smtClean="0"/>
              <a:t>dependientes de </a:t>
            </a:r>
            <a:r>
              <a:rPr lang="es-AR" dirty="0" err="1" smtClean="0"/>
              <a:t>ciclinas</a:t>
            </a:r>
            <a:r>
              <a:rPr lang="es-AR" dirty="0" smtClean="0"/>
              <a:t> </a:t>
            </a:r>
            <a:r>
              <a:rPr lang="es-AR" b="1" dirty="0" smtClean="0"/>
              <a:t>(</a:t>
            </a:r>
            <a:r>
              <a:rPr lang="es-AR" b="1" dirty="0" err="1" smtClean="0"/>
              <a:t>Cdk</a:t>
            </a:r>
            <a:r>
              <a:rPr lang="es-AR" b="1" dirty="0" smtClean="0"/>
              <a:t>)</a:t>
            </a:r>
            <a:r>
              <a:rPr lang="es-AR" dirty="0" smtClean="0"/>
              <a:t>, que responden a esta integración de señales.</a:t>
            </a:r>
            <a:endParaRPr lang="es-A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a:p>
        </p:txBody>
      </p:sp>
      <p:pic>
        <p:nvPicPr>
          <p:cNvPr id="2050" name="Picture 2"/>
          <p:cNvPicPr>
            <a:picLocks noChangeAspect="1" noChangeArrowheads="1"/>
          </p:cNvPicPr>
          <p:nvPr/>
        </p:nvPicPr>
        <p:blipFill>
          <a:blip r:embed="rId2"/>
          <a:srcRect/>
          <a:stretch>
            <a:fillRect/>
          </a:stretch>
        </p:blipFill>
        <p:spPr bwMode="auto">
          <a:xfrm>
            <a:off x="71438" y="-24"/>
            <a:ext cx="8929718" cy="664371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601037"/>
          </a:xfrm>
        </p:spPr>
        <p:txBody>
          <a:bodyPr/>
          <a:lstStyle/>
          <a:p>
            <a:pPr algn="just">
              <a:buNone/>
            </a:pPr>
            <a:r>
              <a:rPr lang="es-AR" dirty="0" smtClean="0"/>
              <a:t> </a:t>
            </a:r>
          </a:p>
          <a:p>
            <a:pPr algn="just">
              <a:buNone/>
            </a:pPr>
            <a:r>
              <a:rPr lang="es-AR" dirty="0" smtClean="0"/>
              <a:t>  Las proteínas quinasas (</a:t>
            </a:r>
            <a:r>
              <a:rPr lang="es-AR" dirty="0" err="1" smtClean="0"/>
              <a:t>Cdk</a:t>
            </a:r>
            <a:r>
              <a:rPr lang="es-AR" dirty="0" smtClean="0"/>
              <a:t>) se asocian con distintas </a:t>
            </a:r>
            <a:r>
              <a:rPr lang="es-AR" dirty="0" err="1" smtClean="0"/>
              <a:t>ciclinas</a:t>
            </a:r>
            <a:r>
              <a:rPr lang="es-AR" dirty="0" smtClean="0"/>
              <a:t> en las diferentes etapas del ciclo celular, formando el complejo </a:t>
            </a:r>
            <a:r>
              <a:rPr lang="es-AR" dirty="0" err="1" smtClean="0"/>
              <a:t>Cdk-ciclina</a:t>
            </a:r>
            <a:r>
              <a:rPr lang="es-AR" dirty="0" smtClean="0"/>
              <a:t>. La activación de este complejo dispara procesos que conducen a la célula a través de las distintas fases del ciclo. La degradación de las </a:t>
            </a:r>
            <a:r>
              <a:rPr lang="es-AR" dirty="0" err="1" smtClean="0"/>
              <a:t>ciclinas</a:t>
            </a:r>
            <a:r>
              <a:rPr lang="es-AR" dirty="0" smtClean="0"/>
              <a:t> inactiva el complejo.</a:t>
            </a:r>
            <a:endParaRPr lang="es-A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82</TotalTime>
  <Words>636</Words>
  <Application>Microsoft Office PowerPoint</Application>
  <PresentationFormat>Presentación en pantalla (4:3)</PresentationFormat>
  <Paragraphs>46</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Fundición</vt:lpstr>
      <vt:lpstr>Ciclo Celular</vt:lpstr>
      <vt:lpstr>Concepto </vt:lpstr>
      <vt:lpstr>Diapositiva 3</vt:lpstr>
      <vt:lpstr>Diapositiva 4</vt:lpstr>
      <vt:lpstr>Diapositiva 5</vt:lpstr>
      <vt:lpstr>Diapositiva 6</vt:lpstr>
      <vt:lpstr>Diapositiva 7</vt:lpstr>
      <vt:lpstr>Diapositiva 8</vt:lpstr>
      <vt:lpstr>Diapositiva 9</vt:lpstr>
      <vt:lpstr>Diapositiva 10</vt:lpstr>
      <vt:lpstr>Diapositiva 11</vt:lpstr>
      <vt:lpstr>MITOSIS Y MEIOSIS</vt:lpstr>
      <vt:lpstr>Diapositiva 13</vt:lpstr>
      <vt:lpstr>Diapositiva 14</vt:lpstr>
      <vt:lpstr>Diapositiva 15</vt:lpstr>
      <vt:lpstr>Diapositiva 16</vt:lpstr>
      <vt:lpstr>Diapositiva 17</vt:lpstr>
      <vt:lpstr>CUESTIONARIO</vt:lpstr>
    </vt:vector>
  </TitlesOfParts>
  <Company>Windows XP Colossus Edition 2 Reloaded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Ciclo Celular</dc:title>
  <dc:creator>Colossus User</dc:creator>
  <cp:lastModifiedBy>USUARIO</cp:lastModifiedBy>
  <cp:revision>10</cp:revision>
  <dcterms:created xsi:type="dcterms:W3CDTF">2009-10-13T01:51:03Z</dcterms:created>
  <dcterms:modified xsi:type="dcterms:W3CDTF">2009-10-27T00:17:50Z</dcterms:modified>
</cp:coreProperties>
</file>