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12715B-72A2-455A-8C12-6A8A3A0618C0}" type="datetimeFigureOut">
              <a:rPr lang="es-AR" smtClean="0"/>
              <a:pPr/>
              <a:t>29/09/2009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72B5A2-560E-45BD-9C99-B96A136756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iorom.uma.es/contenido/biomodel/biomodel-misc/anim/inicio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Descarboxilaci%C3%B3n" TargetMode="External"/><Relationship Id="rId13" Type="http://schemas.openxmlformats.org/officeDocument/2006/relationships/hyperlink" Target="http://es.wikipedia.org/wiki/Cianocobalamina" TargetMode="External"/><Relationship Id="rId3" Type="http://schemas.openxmlformats.org/officeDocument/2006/relationships/hyperlink" Target="http://es.wikipedia.org/wiki/Flav%C3%ADn_mononucle%C3%B3tido" TargetMode="External"/><Relationship Id="rId7" Type="http://schemas.openxmlformats.org/officeDocument/2006/relationships/hyperlink" Target="http://es.wikipedia.org/wiki/Acetilo" TargetMode="External"/><Relationship Id="rId12" Type="http://schemas.openxmlformats.org/officeDocument/2006/relationships/hyperlink" Target="http://es.wikipedia.org/wiki/Cadena_respiratoria" TargetMode="External"/><Relationship Id="rId2" Type="http://schemas.openxmlformats.org/officeDocument/2006/relationships/hyperlink" Target="http://es.wikipedia.org/wiki/F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oenzima_A" TargetMode="External"/><Relationship Id="rId11" Type="http://schemas.openxmlformats.org/officeDocument/2006/relationships/hyperlink" Target="http://es.wikipedia.org/wiki/Coenzima_Q" TargetMode="External"/><Relationship Id="rId5" Type="http://schemas.openxmlformats.org/officeDocument/2006/relationships/hyperlink" Target="http://es.wikipedia.org/wiki/NADP" TargetMode="External"/><Relationship Id="rId15" Type="http://schemas.openxmlformats.org/officeDocument/2006/relationships/hyperlink" Target="http://es.wikipedia.org/wiki/Hidr%C3%B3geno" TargetMode="External"/><Relationship Id="rId10" Type="http://schemas.openxmlformats.org/officeDocument/2006/relationships/hyperlink" Target="http://es.wikipedia.org/wiki/Acilo" TargetMode="External"/><Relationship Id="rId4" Type="http://schemas.openxmlformats.org/officeDocument/2006/relationships/hyperlink" Target="http://es.wikipedia.org/wiki/NAD" TargetMode="External"/><Relationship Id="rId9" Type="http://schemas.openxmlformats.org/officeDocument/2006/relationships/hyperlink" Target="http://es.wikipedia.org/wiki/%C3%81cido_pir%C3%BAvico" TargetMode="External"/><Relationship Id="rId14" Type="http://schemas.openxmlformats.org/officeDocument/2006/relationships/hyperlink" Target="http://es.wikipedia.org/wiki/Metilo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Vitamina_B9" TargetMode="External"/><Relationship Id="rId13" Type="http://schemas.openxmlformats.org/officeDocument/2006/relationships/hyperlink" Target="http://es.wikipedia.org/wiki/Di%C3%B3xido_de_carbono" TargetMode="External"/><Relationship Id="rId3" Type="http://schemas.openxmlformats.org/officeDocument/2006/relationships/hyperlink" Target="http://es.wikipedia.org/wiki/Aldeh%C3%ADdo" TargetMode="External"/><Relationship Id="rId7" Type="http://schemas.openxmlformats.org/officeDocument/2006/relationships/hyperlink" Target="http://es.wikipedia.org/wiki/Amino" TargetMode="External"/><Relationship Id="rId12" Type="http://schemas.openxmlformats.org/officeDocument/2006/relationships/hyperlink" Target="http://es.wikipedia.org/wiki/Biotina" TargetMode="External"/><Relationship Id="rId17" Type="http://schemas.openxmlformats.org/officeDocument/2006/relationships/hyperlink" Target="http://es.wikipedia.org/w/index.php?title=Metilamina&amp;action=edit&amp;redlink=1" TargetMode="External"/><Relationship Id="rId2" Type="http://schemas.openxmlformats.org/officeDocument/2006/relationships/hyperlink" Target="http://es.wikipedia.org/wiki/Pirofosfato_de_tiamina" TargetMode="External"/><Relationship Id="rId16" Type="http://schemas.openxmlformats.org/officeDocument/2006/relationships/hyperlink" Target="http://es.wikipedia.org/wiki/Aci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Vitamina_B6" TargetMode="External"/><Relationship Id="rId11" Type="http://schemas.openxmlformats.org/officeDocument/2006/relationships/hyperlink" Target="http://es.wikipedia.org/wiki/Metileno" TargetMode="External"/><Relationship Id="rId5" Type="http://schemas.openxmlformats.org/officeDocument/2006/relationships/hyperlink" Target="http://es.wikipedia.org/wiki/Vitamina_C" TargetMode="External"/><Relationship Id="rId15" Type="http://schemas.openxmlformats.org/officeDocument/2006/relationships/hyperlink" Target="http://es.wikipedia.org/wiki/Hidr%C3%B3geno" TargetMode="External"/><Relationship Id="rId10" Type="http://schemas.openxmlformats.org/officeDocument/2006/relationships/hyperlink" Target="http://es.wikipedia.org/w/index.php?title=Metenilo&amp;action=edit&amp;redlink=1" TargetMode="External"/><Relationship Id="rId4" Type="http://schemas.openxmlformats.org/officeDocument/2006/relationships/hyperlink" Target="http://es.wikipedia.org/wiki/Piruvato_deshidrogenasa" TargetMode="External"/><Relationship Id="rId9" Type="http://schemas.openxmlformats.org/officeDocument/2006/relationships/hyperlink" Target="http://es.wikipedia.org/w/index.php?title=Formilo&amp;action=edit&amp;redlink=1" TargetMode="External"/><Relationship Id="rId14" Type="http://schemas.openxmlformats.org/officeDocument/2006/relationships/hyperlink" Target="http://es.wikipedia.org/wiki/%C3%81cido_lipoico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Riboflavina" TargetMode="External"/><Relationship Id="rId13" Type="http://schemas.openxmlformats.org/officeDocument/2006/relationships/hyperlink" Target="http://es.wikipedia.org/wiki/Vitamina_B3" TargetMode="External"/><Relationship Id="rId18" Type="http://schemas.openxmlformats.org/officeDocument/2006/relationships/hyperlink" Target="http://es.wikipedia.org/wiki/%C3%81cido_pantot%C3%A9nico" TargetMode="External"/><Relationship Id="rId26" Type="http://schemas.openxmlformats.org/officeDocument/2006/relationships/hyperlink" Target="http://es.wikipedia.org/wiki/Amino%C3%A1cido" TargetMode="External"/><Relationship Id="rId3" Type="http://schemas.openxmlformats.org/officeDocument/2006/relationships/hyperlink" Target="http://es.wikipedia.org/wiki/Tiamina" TargetMode="External"/><Relationship Id="rId21" Type="http://schemas.openxmlformats.org/officeDocument/2006/relationships/hyperlink" Target="http://es.wikipedia.org/wiki/Piridoxina" TargetMode="External"/><Relationship Id="rId34" Type="http://schemas.openxmlformats.org/officeDocument/2006/relationships/hyperlink" Target="http://es.wikipedia.org/wiki/Cianocobalamina" TargetMode="External"/><Relationship Id="rId7" Type="http://schemas.openxmlformats.org/officeDocument/2006/relationships/hyperlink" Target="http://es.wikipedia.org/wiki/Vitamina_B2" TargetMode="External"/><Relationship Id="rId12" Type="http://schemas.openxmlformats.org/officeDocument/2006/relationships/hyperlink" Target="http://es.wikipedia.org/wiki/FMN" TargetMode="External"/><Relationship Id="rId17" Type="http://schemas.openxmlformats.org/officeDocument/2006/relationships/hyperlink" Target="http://es.wikipedia.org/wiki/Vitamina_B5" TargetMode="External"/><Relationship Id="rId25" Type="http://schemas.openxmlformats.org/officeDocument/2006/relationships/hyperlink" Target="http://es.wikipedia.org/w/index.php?title=Fosfato_de_piridoxamina&amp;action=edit&amp;redlink=1" TargetMode="External"/><Relationship Id="rId33" Type="http://schemas.openxmlformats.org/officeDocument/2006/relationships/hyperlink" Target="http://es.wikipedia.org/wiki/Vitamina_B12" TargetMode="External"/><Relationship Id="rId2" Type="http://schemas.openxmlformats.org/officeDocument/2006/relationships/hyperlink" Target="http://es.wikipedia.org/wiki/Vitamina_B1" TargetMode="External"/><Relationship Id="rId16" Type="http://schemas.openxmlformats.org/officeDocument/2006/relationships/hyperlink" Target="http://es.wikipedia.org/wiki/NADP" TargetMode="External"/><Relationship Id="rId20" Type="http://schemas.openxmlformats.org/officeDocument/2006/relationships/hyperlink" Target="http://es.wikipedia.org/wiki/Vitamina_B6" TargetMode="External"/><Relationship Id="rId29" Type="http://schemas.openxmlformats.org/officeDocument/2006/relationships/hyperlink" Target="http://es.wikipedia.org/w/index.php?title=Carboxilas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Gl%C3%BAcido" TargetMode="External"/><Relationship Id="rId11" Type="http://schemas.openxmlformats.org/officeDocument/2006/relationships/hyperlink" Target="http://es.wikipedia.org/wiki/FAD" TargetMode="External"/><Relationship Id="rId24" Type="http://schemas.openxmlformats.org/officeDocument/2006/relationships/hyperlink" Target="http://es.wikipedia.org/wiki/PMP" TargetMode="External"/><Relationship Id="rId32" Type="http://schemas.openxmlformats.org/officeDocument/2006/relationships/hyperlink" Target="http://es.wikipedia.org/wiki/Purina" TargetMode="External"/><Relationship Id="rId37" Type="http://schemas.openxmlformats.org/officeDocument/2006/relationships/hyperlink" Target="http://es.wikipedia.org/wiki/Coenzima_Q" TargetMode="External"/><Relationship Id="rId5" Type="http://schemas.openxmlformats.org/officeDocument/2006/relationships/hyperlink" Target="http://es.wikipedia.org/wiki/Metabolismo" TargetMode="External"/><Relationship Id="rId15" Type="http://schemas.openxmlformats.org/officeDocument/2006/relationships/hyperlink" Target="http://es.wikipedia.org/wiki/NAD" TargetMode="External"/><Relationship Id="rId23" Type="http://schemas.openxmlformats.org/officeDocument/2006/relationships/hyperlink" Target="http://es.wikipedia.org/w/index.php?title=Fosfato_de_piridoxal&amp;action=edit&amp;redlink=1" TargetMode="External"/><Relationship Id="rId28" Type="http://schemas.openxmlformats.org/officeDocument/2006/relationships/hyperlink" Target="http://es.wikipedia.org/w/index.php?title=Biocitina&amp;action=edit&amp;redlink=1" TargetMode="External"/><Relationship Id="rId36" Type="http://schemas.openxmlformats.org/officeDocument/2006/relationships/hyperlink" Target="http://es.wikipedia.org/wiki/Vitamina_K" TargetMode="External"/><Relationship Id="rId10" Type="http://schemas.openxmlformats.org/officeDocument/2006/relationships/hyperlink" Target="http://es.wikipedia.org/wiki/Poder_reductor" TargetMode="External"/><Relationship Id="rId19" Type="http://schemas.openxmlformats.org/officeDocument/2006/relationships/hyperlink" Target="http://es.wikipedia.org/wiki/Coenzima_A" TargetMode="External"/><Relationship Id="rId31" Type="http://schemas.openxmlformats.org/officeDocument/2006/relationships/hyperlink" Target="http://es.wikipedia.org/wiki/Vitamina_B9" TargetMode="External"/><Relationship Id="rId4" Type="http://schemas.openxmlformats.org/officeDocument/2006/relationships/hyperlink" Target="http://es.wikipedia.org/wiki/Pirofosfato_de_tiamina" TargetMode="External"/><Relationship Id="rId9" Type="http://schemas.openxmlformats.org/officeDocument/2006/relationships/hyperlink" Target="http://es.wikipedia.org/wiki/Nucle%C3%B3tido" TargetMode="External"/><Relationship Id="rId14" Type="http://schemas.openxmlformats.org/officeDocument/2006/relationships/hyperlink" Target="http://es.wikipedia.org/wiki/Niacina" TargetMode="External"/><Relationship Id="rId22" Type="http://schemas.openxmlformats.org/officeDocument/2006/relationships/hyperlink" Target="http://es.wikipedia.org/w/index.php?title=PLP&amp;action=edit&amp;redlink=1" TargetMode="External"/><Relationship Id="rId27" Type="http://schemas.openxmlformats.org/officeDocument/2006/relationships/hyperlink" Target="http://es.wikipedia.org/wiki/Vitamina_B7" TargetMode="External"/><Relationship Id="rId30" Type="http://schemas.openxmlformats.org/officeDocument/2006/relationships/hyperlink" Target="http://es.wikipedia.org/wiki/Enzima" TargetMode="External"/><Relationship Id="rId35" Type="http://schemas.openxmlformats.org/officeDocument/2006/relationships/hyperlink" Target="http://es.wikipedia.org/wiki/Vitamina_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fescichannel.com/Home/Index.asp" TargetMode="External"/><Relationship Id="rId2" Type="http://schemas.openxmlformats.org/officeDocument/2006/relationships/hyperlink" Target="http://www.ncbi.nlm.nih.gov/books/bv.fcgi?call=bv.View..ShowTOC&amp;rid=mcb.T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cs.whfreeman.com/thelifewire/" TargetMode="External"/><Relationship Id="rId5" Type="http://schemas.openxmlformats.org/officeDocument/2006/relationships/hyperlink" Target="http://bcs.whfreeman.com/lodish5e/" TargetMode="External"/><Relationship Id="rId4" Type="http://schemas.openxmlformats.org/officeDocument/2006/relationships/hyperlink" Target="http://www.biorom.uma.es/contenid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ENZIMAS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CONCEPTO, FUNCION CATALIZADORA, COENZIMAS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Las enzimas también pueden estar reguladas por </a:t>
            </a:r>
            <a:r>
              <a:rPr lang="es-AR" b="1" dirty="0" smtClean="0"/>
              <a:t>inhibición competitiva</a:t>
            </a:r>
            <a:r>
              <a:rPr lang="es-AR" dirty="0" smtClean="0"/>
              <a:t>, en la cual una molécula, semejante al sustrato normal, compite por el sitio activo. La inhibición competitiva puede ser revertida aumentando las concentraciones de sustrato.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Clasificación de las enzimas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6875" t="16250" r="9687" b="6250"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hlinkClick r:id="rId2"/>
              </a:rPr>
              <a:t>REACCIONES</a:t>
            </a:r>
            <a:r>
              <a:rPr lang="es-AR" dirty="0" smtClean="0"/>
              <a:t> ENZIMATICAS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2187" t="42500" r="19062" b="22500"/>
          <a:stretch>
            <a:fillRect/>
          </a:stretch>
        </p:blipFill>
        <p:spPr bwMode="auto">
          <a:xfrm>
            <a:off x="142844" y="1928802"/>
            <a:ext cx="878687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100" dirty="0" smtClean="0"/>
              <a:t>El mecanismo de acción básico de las coenzimas es el siguiente: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42926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AR" dirty="0" smtClean="0"/>
              <a:t>La coenzima se une a un enzima,</a:t>
            </a:r>
          </a:p>
          <a:p>
            <a:pPr lvl="0"/>
            <a:r>
              <a:rPr lang="es-AR" dirty="0" smtClean="0"/>
              <a:t>La enzima capta su substrato específico,</a:t>
            </a:r>
          </a:p>
          <a:p>
            <a:pPr lvl="0"/>
            <a:r>
              <a:rPr lang="es-AR" dirty="0" smtClean="0"/>
              <a:t>La enzima ataca a dicho substrato, arrancándole algunos de sus átomos,</a:t>
            </a:r>
          </a:p>
          <a:p>
            <a:pPr lvl="0"/>
            <a:r>
              <a:rPr lang="es-AR" dirty="0" smtClean="0"/>
              <a:t>La enzima cede a la coenzima dichos átomos provenientes del substrato,</a:t>
            </a:r>
          </a:p>
          <a:p>
            <a:pPr lvl="0"/>
            <a:r>
              <a:rPr lang="es-AR" dirty="0" smtClean="0"/>
              <a:t>La coenzima acepta dichos átomos y se desprende de la enzima.</a:t>
            </a:r>
          </a:p>
          <a:p>
            <a:pPr lvl="0"/>
            <a:r>
              <a:rPr lang="es-AR" dirty="0" smtClean="0"/>
              <a:t>La coenzima no es el aceptor final de esos átomos, sino que debe liberarlos tarde o temprano,</a:t>
            </a:r>
          </a:p>
          <a:p>
            <a:pPr lvl="0"/>
            <a:r>
              <a:rPr lang="es-AR" dirty="0" smtClean="0"/>
              <a:t>La coenzima transporta dichos átomos y acaba cediéndolos, recuperando así su capacidad para aceptar nuevos átomos.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Coenzima A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AR" u="sng" dirty="0" smtClean="0">
                <a:hlinkClick r:id="rId2" tooltip="FAD"/>
              </a:rPr>
              <a:t>FAD</a:t>
            </a:r>
            <a:r>
              <a:rPr lang="es-AR" dirty="0" smtClean="0"/>
              <a:t> (</a:t>
            </a:r>
            <a:r>
              <a:rPr lang="es-AR" dirty="0" err="1" smtClean="0"/>
              <a:t>flavín-adenín</a:t>
            </a:r>
            <a:r>
              <a:rPr lang="es-AR" dirty="0" smtClean="0"/>
              <a:t> </a:t>
            </a:r>
            <a:r>
              <a:rPr lang="es-AR" dirty="0" err="1" smtClean="0"/>
              <a:t>dinucleótido</a:t>
            </a:r>
            <a:r>
              <a:rPr lang="es-AR" dirty="0" smtClean="0"/>
              <a:t>): transferencia de electrones y protones.</a:t>
            </a:r>
          </a:p>
          <a:p>
            <a:pPr lvl="0" algn="just"/>
            <a:r>
              <a:rPr lang="es-AR" u="sng" dirty="0" smtClean="0">
                <a:hlinkClick r:id="rId3" tooltip="Flavín mononucleótido"/>
              </a:rPr>
              <a:t>FMN</a:t>
            </a:r>
            <a:r>
              <a:rPr lang="es-AR" dirty="0" smtClean="0"/>
              <a:t> (</a:t>
            </a:r>
            <a:r>
              <a:rPr lang="es-AR" dirty="0" err="1" smtClean="0"/>
              <a:t>Flavín</a:t>
            </a:r>
            <a:r>
              <a:rPr lang="es-AR" dirty="0" smtClean="0"/>
              <a:t> </a:t>
            </a:r>
            <a:r>
              <a:rPr lang="es-AR" dirty="0" err="1" smtClean="0"/>
              <a:t>mononucleótido</a:t>
            </a:r>
            <a:r>
              <a:rPr lang="es-AR" dirty="0" smtClean="0"/>
              <a:t>): transferencia de electrones y protones.</a:t>
            </a:r>
          </a:p>
          <a:p>
            <a:pPr lvl="0" algn="just"/>
            <a:r>
              <a:rPr lang="es-AR" u="sng" dirty="0" smtClean="0">
                <a:hlinkClick r:id="rId4" tooltip="NAD"/>
              </a:rPr>
              <a:t>NAD</a:t>
            </a:r>
            <a:r>
              <a:rPr lang="es-AR" baseline="30000" dirty="0" smtClean="0"/>
              <a:t>+</a:t>
            </a:r>
            <a:r>
              <a:rPr lang="es-AR" dirty="0" smtClean="0"/>
              <a:t>(</a:t>
            </a:r>
            <a:r>
              <a:rPr lang="es-AR" dirty="0" err="1" smtClean="0"/>
              <a:t>nicotín-adenín</a:t>
            </a:r>
            <a:r>
              <a:rPr lang="es-AR" dirty="0" smtClean="0"/>
              <a:t> </a:t>
            </a:r>
            <a:r>
              <a:rPr lang="es-AR" dirty="0" err="1" smtClean="0"/>
              <a:t>dinucleótido</a:t>
            </a:r>
            <a:r>
              <a:rPr lang="es-AR" dirty="0" smtClean="0"/>
              <a:t>): transferencia de electrones y protones.</a:t>
            </a:r>
          </a:p>
          <a:p>
            <a:pPr lvl="0" algn="just"/>
            <a:r>
              <a:rPr lang="es-AR" u="sng" dirty="0" smtClean="0">
                <a:hlinkClick r:id="rId5" tooltip="NADP"/>
              </a:rPr>
              <a:t>NADP</a:t>
            </a:r>
            <a:r>
              <a:rPr lang="es-AR" baseline="30000" dirty="0" smtClean="0"/>
              <a:t>+</a:t>
            </a:r>
            <a:r>
              <a:rPr lang="es-AR" dirty="0" smtClean="0"/>
              <a:t> (</a:t>
            </a:r>
            <a:r>
              <a:rPr lang="es-AR" dirty="0" err="1" smtClean="0"/>
              <a:t>nicotín-adenín</a:t>
            </a:r>
            <a:r>
              <a:rPr lang="es-AR" dirty="0" smtClean="0"/>
              <a:t> </a:t>
            </a:r>
            <a:r>
              <a:rPr lang="es-AR" dirty="0" err="1" smtClean="0"/>
              <a:t>dinucleótido</a:t>
            </a:r>
            <a:r>
              <a:rPr lang="es-AR" dirty="0" smtClean="0"/>
              <a:t> fosfato): transferencia de electrones y protones.</a:t>
            </a:r>
          </a:p>
          <a:p>
            <a:pPr lvl="0" algn="just"/>
            <a:r>
              <a:rPr lang="es-AR" u="sng" dirty="0" smtClean="0">
                <a:hlinkClick r:id="rId6" tooltip="Coenzima A"/>
              </a:rPr>
              <a:t>Coenzima A</a:t>
            </a:r>
            <a:r>
              <a:rPr lang="es-AR" dirty="0" smtClean="0"/>
              <a:t>: transferencia de grupos </a:t>
            </a:r>
            <a:r>
              <a:rPr lang="es-AR" u="sng" dirty="0" smtClean="0">
                <a:hlinkClick r:id="rId7" tooltip="Acetilo"/>
              </a:rPr>
              <a:t>acetilo</a:t>
            </a:r>
            <a:r>
              <a:rPr lang="es-AR" dirty="0" smtClean="0"/>
              <a:t> (por ejemplo, en la </a:t>
            </a:r>
            <a:r>
              <a:rPr lang="es-AR" u="sng" dirty="0" err="1" smtClean="0">
                <a:hlinkClick r:id="rId8" tooltip="Descarboxilación"/>
              </a:rPr>
              <a:t>descarboxilación</a:t>
            </a:r>
            <a:r>
              <a:rPr lang="es-AR" dirty="0" smtClean="0"/>
              <a:t> del </a:t>
            </a:r>
            <a:r>
              <a:rPr lang="es-AR" u="sng" dirty="0" smtClean="0">
                <a:hlinkClick r:id="rId9" tooltip="Ácido pirúvico"/>
              </a:rPr>
              <a:t>ácido </a:t>
            </a:r>
            <a:r>
              <a:rPr lang="es-AR" u="sng" dirty="0" err="1" smtClean="0">
                <a:hlinkClick r:id="rId9" tooltip="Ácido pirúvico"/>
              </a:rPr>
              <a:t>pirúvico</a:t>
            </a:r>
            <a:r>
              <a:rPr lang="es-AR" dirty="0" smtClean="0"/>
              <a:t>) y de grupos </a:t>
            </a:r>
            <a:r>
              <a:rPr lang="es-AR" u="sng" dirty="0" smtClean="0">
                <a:hlinkClick r:id="rId10" tooltip="Acilo"/>
              </a:rPr>
              <a:t>acilo</a:t>
            </a:r>
            <a:r>
              <a:rPr lang="es-AR" dirty="0" smtClean="0"/>
              <a:t> en general.</a:t>
            </a:r>
          </a:p>
          <a:p>
            <a:pPr lvl="0" algn="just"/>
            <a:r>
              <a:rPr lang="es-AR" u="sng" dirty="0" smtClean="0">
                <a:hlinkClick r:id="rId11" tooltip="Coenzima Q"/>
              </a:rPr>
              <a:t>Coenzima Q</a:t>
            </a:r>
            <a:r>
              <a:rPr lang="es-AR" dirty="0" smtClean="0"/>
              <a:t>: transferencia de electrones en la </a:t>
            </a:r>
            <a:r>
              <a:rPr lang="es-AR" u="sng" dirty="0" smtClean="0">
                <a:hlinkClick r:id="rId12" tooltip="Cadena respiratoria"/>
              </a:rPr>
              <a:t>cadena respiratoria</a:t>
            </a:r>
            <a:r>
              <a:rPr lang="es-AR" dirty="0" smtClean="0"/>
              <a:t>.</a:t>
            </a:r>
          </a:p>
          <a:p>
            <a:pPr lvl="0" algn="just"/>
            <a:r>
              <a:rPr lang="es-AR" u="sng" dirty="0" smtClean="0">
                <a:hlinkClick r:id="rId13" tooltip="Cianocobalamina"/>
              </a:rPr>
              <a:t>Coenzima B</a:t>
            </a:r>
            <a:r>
              <a:rPr lang="es-AR" baseline="-25000" dirty="0" smtClean="0"/>
              <a:t>12</a:t>
            </a:r>
            <a:r>
              <a:rPr lang="es-AR" dirty="0" smtClean="0"/>
              <a:t>: transferencia de grupos </a:t>
            </a:r>
            <a:r>
              <a:rPr lang="es-AR" u="sng" dirty="0" smtClean="0">
                <a:hlinkClick r:id="rId14" tooltip="Metilo"/>
              </a:rPr>
              <a:t>metilo</a:t>
            </a:r>
            <a:r>
              <a:rPr lang="es-AR" dirty="0" smtClean="0"/>
              <a:t> o </a:t>
            </a:r>
            <a:r>
              <a:rPr lang="es-AR" u="sng" dirty="0" smtClean="0">
                <a:hlinkClick r:id="rId15" tooltip="Hidrógeno"/>
              </a:rPr>
              <a:t>hidrógenos</a:t>
            </a:r>
            <a:r>
              <a:rPr lang="es-AR" dirty="0" smtClean="0"/>
              <a:t> entre moléculas.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85791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AR" u="sng" dirty="0" smtClean="0">
                <a:hlinkClick r:id="rId2" tooltip="Pirofosfato de tiamina"/>
              </a:rPr>
              <a:t>TPP</a:t>
            </a:r>
            <a:r>
              <a:rPr lang="es-AR" dirty="0" smtClean="0"/>
              <a:t> (Pirofosfato de </a:t>
            </a:r>
            <a:r>
              <a:rPr lang="es-AR" dirty="0" err="1" smtClean="0"/>
              <a:t>tiamina</a:t>
            </a:r>
            <a:r>
              <a:rPr lang="es-AR" dirty="0" smtClean="0"/>
              <a:t>): transferencia de grupos </a:t>
            </a:r>
            <a:r>
              <a:rPr lang="es-AR" u="sng" dirty="0" smtClean="0">
                <a:hlinkClick r:id="rId3" tooltip="Aldehído"/>
              </a:rPr>
              <a:t>aldehído</a:t>
            </a:r>
            <a:r>
              <a:rPr lang="es-AR" dirty="0" smtClean="0"/>
              <a:t>; forma parte, entre otros, del complejo </a:t>
            </a:r>
            <a:r>
              <a:rPr lang="es-AR" u="sng" dirty="0" err="1" smtClean="0">
                <a:hlinkClick r:id="rId4" tooltip="Piruvato deshidrogenasa"/>
              </a:rPr>
              <a:t>piruvato</a:t>
            </a:r>
            <a:r>
              <a:rPr lang="es-AR" u="sng" dirty="0" smtClean="0">
                <a:hlinkClick r:id="rId4" tooltip="Piruvato deshidrogenasa"/>
              </a:rPr>
              <a:t> deshidrogenasa</a:t>
            </a:r>
            <a:r>
              <a:rPr lang="es-AR" dirty="0" smtClean="0"/>
              <a:t>.</a:t>
            </a:r>
          </a:p>
          <a:p>
            <a:pPr lvl="0" algn="just"/>
            <a:r>
              <a:rPr lang="es-AR" u="sng" dirty="0" smtClean="0">
                <a:hlinkClick r:id="rId5" tooltip="Vitamina C"/>
              </a:rPr>
              <a:t>Vitamina C</a:t>
            </a:r>
            <a:endParaRPr lang="es-AR" dirty="0" smtClean="0"/>
          </a:p>
          <a:p>
            <a:pPr lvl="0" algn="just"/>
            <a:r>
              <a:rPr lang="es-AR" u="sng" dirty="0" smtClean="0">
                <a:hlinkClick r:id="rId6" tooltip="Vitamina B6"/>
              </a:rPr>
              <a:t>PLP</a:t>
            </a:r>
            <a:r>
              <a:rPr lang="es-AR" dirty="0" smtClean="0"/>
              <a:t> (fosfato de </a:t>
            </a:r>
            <a:r>
              <a:rPr lang="es-AR" dirty="0" err="1" smtClean="0"/>
              <a:t>piridoxal</a:t>
            </a:r>
            <a:r>
              <a:rPr lang="es-AR" dirty="0" smtClean="0"/>
              <a:t>): transferencia de grupos </a:t>
            </a:r>
            <a:r>
              <a:rPr lang="es-AR" u="sng" dirty="0" smtClean="0">
                <a:hlinkClick r:id="rId7" tooltip="Amino"/>
              </a:rPr>
              <a:t>amino</a:t>
            </a:r>
            <a:r>
              <a:rPr lang="es-AR" dirty="0" smtClean="0"/>
              <a:t>.</a:t>
            </a:r>
          </a:p>
          <a:p>
            <a:pPr lvl="0" algn="just"/>
            <a:r>
              <a:rPr lang="es-AR" u="sng" dirty="0" smtClean="0">
                <a:hlinkClick r:id="rId6" tooltip="Vitamina B6"/>
              </a:rPr>
              <a:t>PMP</a:t>
            </a:r>
            <a:r>
              <a:rPr lang="es-AR" dirty="0" smtClean="0"/>
              <a:t> (fosfato de </a:t>
            </a:r>
            <a:r>
              <a:rPr lang="es-AR" dirty="0" err="1" smtClean="0"/>
              <a:t>piridoxamina</a:t>
            </a:r>
            <a:r>
              <a:rPr lang="es-AR" dirty="0" smtClean="0"/>
              <a:t>): transferencia de grupos </a:t>
            </a:r>
            <a:r>
              <a:rPr lang="es-AR" u="sng" dirty="0" smtClean="0">
                <a:hlinkClick r:id="rId7" tooltip="Amino"/>
              </a:rPr>
              <a:t>amino</a:t>
            </a:r>
            <a:r>
              <a:rPr lang="es-AR" dirty="0" smtClean="0"/>
              <a:t>.</a:t>
            </a:r>
          </a:p>
          <a:p>
            <a:pPr lvl="0" algn="just"/>
            <a:r>
              <a:rPr lang="es-AR" u="sng" dirty="0" smtClean="0">
                <a:hlinkClick r:id="rId8" tooltip="Vitamina B9"/>
              </a:rPr>
              <a:t>FH</a:t>
            </a:r>
            <a:r>
              <a:rPr lang="es-AR" u="sng" baseline="-25000" dirty="0" smtClean="0">
                <a:hlinkClick r:id="rId8" tooltip="Vitamina B9"/>
              </a:rPr>
              <a:t>4</a:t>
            </a:r>
            <a:r>
              <a:rPr lang="es-AR" dirty="0" smtClean="0"/>
              <a:t> (ácido </a:t>
            </a:r>
            <a:r>
              <a:rPr lang="es-AR" dirty="0" err="1" smtClean="0"/>
              <a:t>tetrahidrofólico</a:t>
            </a:r>
            <a:r>
              <a:rPr lang="es-AR" dirty="0" smtClean="0"/>
              <a:t>): transferencia de grupos </a:t>
            </a:r>
            <a:r>
              <a:rPr lang="es-AR" u="sng" dirty="0" err="1" smtClean="0">
                <a:hlinkClick r:id="rId9" tooltip="Formilo (aún no redactado)"/>
              </a:rPr>
              <a:t>formilo</a:t>
            </a:r>
            <a:r>
              <a:rPr lang="es-AR" dirty="0" smtClean="0"/>
              <a:t>, </a:t>
            </a:r>
            <a:r>
              <a:rPr lang="es-AR" u="sng" dirty="0" err="1" smtClean="0">
                <a:hlinkClick r:id="rId10" tooltip="Metenilo (aún no redactado)"/>
              </a:rPr>
              <a:t>metenilo</a:t>
            </a:r>
            <a:r>
              <a:rPr lang="es-AR" dirty="0" smtClean="0"/>
              <a:t> y </a:t>
            </a:r>
            <a:r>
              <a:rPr lang="es-AR" u="sng" dirty="0" smtClean="0">
                <a:hlinkClick r:id="rId11" tooltip="Metileno"/>
              </a:rPr>
              <a:t>metileno</a:t>
            </a:r>
            <a:r>
              <a:rPr lang="es-AR" dirty="0" smtClean="0"/>
              <a:t>.</a:t>
            </a:r>
          </a:p>
          <a:p>
            <a:pPr lvl="0" algn="just"/>
            <a:r>
              <a:rPr lang="es-AR" u="sng" dirty="0" err="1" smtClean="0">
                <a:hlinkClick r:id="rId12" tooltip="Biotina"/>
              </a:rPr>
              <a:t>Biocitina</a:t>
            </a:r>
            <a:r>
              <a:rPr lang="es-AR" dirty="0" smtClean="0"/>
              <a:t>: transferencia de </a:t>
            </a:r>
            <a:r>
              <a:rPr lang="es-AR" u="sng" dirty="0" smtClean="0">
                <a:hlinkClick r:id="rId13" tooltip="Dióxido de carbono"/>
              </a:rPr>
              <a:t>dióxido de carbono</a:t>
            </a:r>
            <a:r>
              <a:rPr lang="es-AR" dirty="0" smtClean="0"/>
              <a:t>.</a:t>
            </a:r>
          </a:p>
          <a:p>
            <a:pPr lvl="0" algn="just"/>
            <a:r>
              <a:rPr lang="es-AR" u="sng" dirty="0" smtClean="0">
                <a:hlinkClick r:id="rId14" tooltip="Ácido lipoico"/>
              </a:rPr>
              <a:t>Ácido </a:t>
            </a:r>
            <a:r>
              <a:rPr lang="es-AR" u="sng" dirty="0" err="1" smtClean="0">
                <a:hlinkClick r:id="rId14" tooltip="Ácido lipoico"/>
              </a:rPr>
              <a:t>lipoico</a:t>
            </a:r>
            <a:r>
              <a:rPr lang="es-AR" dirty="0" smtClean="0"/>
              <a:t>: transferencia de </a:t>
            </a:r>
            <a:r>
              <a:rPr lang="es-AR" u="sng" dirty="0" smtClean="0">
                <a:hlinkClick r:id="rId15" tooltip="Hidrógeno"/>
              </a:rPr>
              <a:t>hidrógenos</a:t>
            </a:r>
            <a:r>
              <a:rPr lang="es-AR" dirty="0" smtClean="0"/>
              <a:t>, grupos </a:t>
            </a:r>
            <a:r>
              <a:rPr lang="es-AR" u="sng" dirty="0" smtClean="0">
                <a:hlinkClick r:id="rId16" tooltip="Acilo"/>
              </a:rPr>
              <a:t>acilo</a:t>
            </a:r>
            <a:r>
              <a:rPr lang="es-AR" dirty="0" smtClean="0"/>
              <a:t> y </a:t>
            </a:r>
            <a:r>
              <a:rPr lang="es-AR" u="sng" dirty="0" err="1" smtClean="0">
                <a:hlinkClick r:id="rId17" tooltip="Metilamina (aún no redactado)"/>
              </a:rPr>
              <a:t>metilamina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71414"/>
            <a:ext cx="8686800" cy="838200"/>
          </a:xfrm>
        </p:spPr>
        <p:txBody>
          <a:bodyPr/>
          <a:lstStyle/>
          <a:p>
            <a:r>
              <a:rPr lang="es-AR" dirty="0" smtClean="0"/>
              <a:t>Coenzimas y vitaminas 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70000" lnSpcReduction="20000"/>
          </a:bodyPr>
          <a:lstStyle/>
          <a:p>
            <a:pPr lvl="0"/>
            <a:endParaRPr lang="es-AR" u="sng" dirty="0" smtClean="0">
              <a:hlinkClick r:id="rId2" tooltip="Vitamina B1"/>
            </a:endParaRPr>
          </a:p>
          <a:p>
            <a:pPr lvl="0"/>
            <a:r>
              <a:rPr lang="es-AR" u="sng" dirty="0" smtClean="0">
                <a:hlinkClick r:id="rId2" tooltip="Vitamina B1"/>
              </a:rPr>
              <a:t>Vitamina </a:t>
            </a:r>
            <a:r>
              <a:rPr lang="es-AR" u="sng" dirty="0" smtClean="0">
                <a:hlinkClick r:id="rId2" tooltip="Vitamina B1"/>
              </a:rPr>
              <a:t>B1</a:t>
            </a:r>
            <a:r>
              <a:rPr lang="es-AR" dirty="0" smtClean="0"/>
              <a:t> o </a:t>
            </a:r>
            <a:r>
              <a:rPr lang="es-AR" u="sng" dirty="0" err="1" smtClean="0">
                <a:hlinkClick r:id="rId3" tooltip="Tiamina"/>
              </a:rPr>
              <a:t>tiamina</a:t>
            </a:r>
            <a:r>
              <a:rPr lang="es-AR" dirty="0" smtClean="0"/>
              <a:t>: su derivado, el </a:t>
            </a:r>
            <a:r>
              <a:rPr lang="es-AR" u="sng" dirty="0" smtClean="0">
                <a:hlinkClick r:id="rId4" tooltip="Pirofosfato de tiamina"/>
              </a:rPr>
              <a:t>pirofosfato de </a:t>
            </a:r>
            <a:r>
              <a:rPr lang="es-AR" u="sng" dirty="0" err="1" smtClean="0">
                <a:hlinkClick r:id="rId4" tooltip="Pirofosfato de tiamina"/>
              </a:rPr>
              <a:t>tiamina</a:t>
            </a:r>
            <a:r>
              <a:rPr lang="es-AR" dirty="0" smtClean="0"/>
              <a:t> es esencial para el </a:t>
            </a:r>
            <a:r>
              <a:rPr lang="es-AR" u="sng" dirty="0" err="1" smtClean="0">
                <a:hlinkClick r:id="rId5" tooltip="Metabolismo"/>
              </a:rPr>
              <a:t>metabolismo</a:t>
            </a:r>
            <a:r>
              <a:rPr lang="es-AR" dirty="0" err="1" smtClean="0"/>
              <a:t>energético</a:t>
            </a:r>
            <a:r>
              <a:rPr lang="es-AR" dirty="0" smtClean="0"/>
              <a:t> de los </a:t>
            </a:r>
            <a:r>
              <a:rPr lang="es-AR" u="sng" dirty="0" smtClean="0">
                <a:hlinkClick r:id="rId6" tooltip="Glúcido"/>
              </a:rPr>
              <a:t>glúcidos</a:t>
            </a:r>
            <a:r>
              <a:rPr lang="es-AR" dirty="0" smtClean="0"/>
              <a:t>.</a:t>
            </a:r>
          </a:p>
          <a:p>
            <a:pPr lvl="0"/>
            <a:r>
              <a:rPr lang="es-AR" u="sng" dirty="0" smtClean="0">
                <a:hlinkClick r:id="rId7" tooltip="Vitamina B2"/>
              </a:rPr>
              <a:t>Vitamina B2</a:t>
            </a:r>
            <a:r>
              <a:rPr lang="es-AR" dirty="0" smtClean="0"/>
              <a:t> o </a:t>
            </a:r>
            <a:r>
              <a:rPr lang="es-AR" u="sng" dirty="0" err="1" smtClean="0">
                <a:hlinkClick r:id="rId8" tooltip="Riboflavina"/>
              </a:rPr>
              <a:t>riboflavina</a:t>
            </a:r>
            <a:r>
              <a:rPr lang="es-AR" dirty="0" smtClean="0"/>
              <a:t>: sus derivados son </a:t>
            </a:r>
            <a:r>
              <a:rPr lang="es-AR" u="sng" dirty="0" smtClean="0">
                <a:hlinkClick r:id="rId9" tooltip="Nucleótido"/>
              </a:rPr>
              <a:t>nucleótidos</a:t>
            </a:r>
            <a:r>
              <a:rPr lang="es-AR" dirty="0" smtClean="0"/>
              <a:t> </a:t>
            </a:r>
            <a:r>
              <a:rPr lang="es-AR" dirty="0" err="1" smtClean="0"/>
              <a:t>coenzimáticos</a:t>
            </a:r>
            <a:r>
              <a:rPr lang="es-AR" dirty="0" smtClean="0"/>
              <a:t> con gran </a:t>
            </a:r>
            <a:r>
              <a:rPr lang="es-AR" u="sng" dirty="0" smtClean="0">
                <a:hlinkClick r:id="rId10" tooltip="Poder reductor"/>
              </a:rPr>
              <a:t>poder </a:t>
            </a:r>
            <a:r>
              <a:rPr lang="es-AR" u="sng" dirty="0" err="1" smtClean="0">
                <a:hlinkClick r:id="rId10" tooltip="Poder reductor"/>
              </a:rPr>
              <a:t>reductor</a:t>
            </a:r>
            <a:r>
              <a:rPr lang="es-AR" dirty="0" err="1" smtClean="0"/>
              <a:t>como</a:t>
            </a:r>
            <a:r>
              <a:rPr lang="es-AR" dirty="0" smtClean="0"/>
              <a:t> el </a:t>
            </a:r>
            <a:r>
              <a:rPr lang="es-AR" u="sng" dirty="0" smtClean="0">
                <a:hlinkClick r:id="rId11" tooltip="FAD"/>
              </a:rPr>
              <a:t>FAD</a:t>
            </a:r>
            <a:r>
              <a:rPr lang="es-AR" dirty="0" smtClean="0"/>
              <a:t> y el </a:t>
            </a:r>
            <a:r>
              <a:rPr lang="es-AR" u="sng" dirty="0" smtClean="0">
                <a:hlinkClick r:id="rId12" tooltip="FMN"/>
              </a:rPr>
              <a:t>FMN</a:t>
            </a:r>
            <a:r>
              <a:rPr lang="es-AR" dirty="0" smtClean="0"/>
              <a:t>.</a:t>
            </a:r>
          </a:p>
          <a:p>
            <a:pPr lvl="0"/>
            <a:r>
              <a:rPr lang="es-AR" u="sng" dirty="0" smtClean="0">
                <a:hlinkClick r:id="rId13" tooltip="Vitamina B3"/>
              </a:rPr>
              <a:t>Vitamina B3</a:t>
            </a:r>
            <a:r>
              <a:rPr lang="es-AR" dirty="0" smtClean="0"/>
              <a:t> o </a:t>
            </a:r>
            <a:r>
              <a:rPr lang="es-AR" u="sng" dirty="0" smtClean="0">
                <a:hlinkClick r:id="rId14" tooltip="Niacina"/>
              </a:rPr>
              <a:t>niacina</a:t>
            </a:r>
            <a:r>
              <a:rPr lang="es-AR" dirty="0" smtClean="0"/>
              <a:t>: sus derivados son nucleótidos </a:t>
            </a:r>
            <a:r>
              <a:rPr lang="es-AR" dirty="0" err="1" smtClean="0"/>
              <a:t>coenzimáticos</a:t>
            </a:r>
            <a:r>
              <a:rPr lang="es-AR" dirty="0" smtClean="0"/>
              <a:t> con gran </a:t>
            </a:r>
            <a:r>
              <a:rPr lang="es-AR" u="sng" dirty="0" smtClean="0">
                <a:hlinkClick r:id="rId10" tooltip="Poder reductor"/>
              </a:rPr>
              <a:t>poder </a:t>
            </a:r>
            <a:r>
              <a:rPr lang="es-AR" u="sng" dirty="0" err="1" smtClean="0">
                <a:hlinkClick r:id="rId10" tooltip="Poder reductor"/>
              </a:rPr>
              <a:t>reductor</a:t>
            </a:r>
            <a:r>
              <a:rPr lang="es-AR" dirty="0" err="1" smtClean="0"/>
              <a:t>como</a:t>
            </a:r>
            <a:r>
              <a:rPr lang="es-AR" dirty="0" smtClean="0"/>
              <a:t> el </a:t>
            </a:r>
            <a:r>
              <a:rPr lang="es-AR" u="sng" dirty="0" smtClean="0">
                <a:hlinkClick r:id="rId15" tooltip="NAD"/>
              </a:rPr>
              <a:t>NAD</a:t>
            </a:r>
            <a:r>
              <a:rPr lang="es-AR" baseline="30000" dirty="0" smtClean="0"/>
              <a:t>+</a:t>
            </a:r>
            <a:r>
              <a:rPr lang="es-AR" dirty="0" smtClean="0"/>
              <a:t> o el </a:t>
            </a:r>
            <a:r>
              <a:rPr lang="es-AR" u="sng" dirty="0" smtClean="0">
                <a:hlinkClick r:id="rId16" tooltip="NADP"/>
              </a:rPr>
              <a:t>NADP</a:t>
            </a:r>
            <a:r>
              <a:rPr lang="es-AR" baseline="30000" dirty="0" smtClean="0"/>
              <a:t>+</a:t>
            </a:r>
            <a:r>
              <a:rPr lang="es-AR" dirty="0" smtClean="0"/>
              <a:t>.</a:t>
            </a:r>
          </a:p>
          <a:p>
            <a:pPr lvl="0"/>
            <a:r>
              <a:rPr lang="es-AR" u="sng" dirty="0" smtClean="0">
                <a:hlinkClick r:id="rId17" tooltip="Vitamina B5"/>
              </a:rPr>
              <a:t>Vitamina B5</a:t>
            </a:r>
            <a:r>
              <a:rPr lang="es-AR" dirty="0" smtClean="0"/>
              <a:t> o </a:t>
            </a:r>
            <a:r>
              <a:rPr lang="es-AR" u="sng" dirty="0" smtClean="0">
                <a:hlinkClick r:id="rId18" tooltip="Ácido pantoténico"/>
              </a:rPr>
              <a:t>ácido </a:t>
            </a:r>
            <a:r>
              <a:rPr lang="es-AR" u="sng" dirty="0" err="1" smtClean="0">
                <a:hlinkClick r:id="rId18" tooltip="Ácido pantoténico"/>
              </a:rPr>
              <a:t>pantoténico</a:t>
            </a:r>
            <a:r>
              <a:rPr lang="es-AR" dirty="0" smtClean="0"/>
              <a:t>: su principal derivado es la </a:t>
            </a:r>
            <a:r>
              <a:rPr lang="es-AR" u="sng" dirty="0" smtClean="0">
                <a:hlinkClick r:id="rId19" tooltip="Coenzima A"/>
              </a:rPr>
              <a:t>coenzima A</a:t>
            </a:r>
            <a:r>
              <a:rPr lang="es-AR" dirty="0" smtClean="0"/>
              <a:t> (Co-A), con gran importancia en </a:t>
            </a:r>
            <a:r>
              <a:rPr lang="es-AR" dirty="0" err="1" smtClean="0"/>
              <a:t>diveros</a:t>
            </a:r>
            <a:r>
              <a:rPr lang="es-AR" dirty="0" smtClean="0"/>
              <a:t> procesos metabólicos.</a:t>
            </a:r>
          </a:p>
          <a:p>
            <a:pPr lvl="0"/>
            <a:r>
              <a:rPr lang="es-AR" u="sng" dirty="0" smtClean="0">
                <a:hlinkClick r:id="rId20" tooltip="Vitamina B6"/>
              </a:rPr>
              <a:t>Vitamina B6</a:t>
            </a:r>
            <a:r>
              <a:rPr lang="es-AR" dirty="0" smtClean="0"/>
              <a:t> o </a:t>
            </a:r>
            <a:r>
              <a:rPr lang="es-AR" u="sng" dirty="0" err="1" smtClean="0">
                <a:hlinkClick r:id="rId21" tooltip="Piridoxina"/>
              </a:rPr>
              <a:t>piridoxina</a:t>
            </a:r>
            <a:r>
              <a:rPr lang="es-AR" dirty="0" smtClean="0"/>
              <a:t>. Sus principales derivados son los coenzimas </a:t>
            </a:r>
            <a:r>
              <a:rPr lang="es-AR" u="sng" dirty="0" smtClean="0">
                <a:hlinkClick r:id="rId22" tooltip="PLP (aún no redactado)"/>
              </a:rPr>
              <a:t>PLP</a:t>
            </a:r>
            <a:r>
              <a:rPr lang="es-AR" dirty="0" smtClean="0"/>
              <a:t> (</a:t>
            </a:r>
            <a:r>
              <a:rPr lang="es-AR" u="sng" dirty="0" smtClean="0">
                <a:hlinkClick r:id="rId23" tooltip="Fosfato de piridoxal (aún no redactado)"/>
              </a:rPr>
              <a:t>fosfato de </a:t>
            </a:r>
            <a:r>
              <a:rPr lang="es-AR" u="sng" dirty="0" err="1" smtClean="0">
                <a:hlinkClick r:id="rId23" tooltip="Fosfato de piridoxal (aún no redactado)"/>
              </a:rPr>
              <a:t>piridoxal</a:t>
            </a:r>
            <a:r>
              <a:rPr lang="es-AR" dirty="0" smtClean="0"/>
              <a:t>) y </a:t>
            </a:r>
            <a:r>
              <a:rPr lang="es-AR" u="sng" dirty="0" smtClean="0">
                <a:hlinkClick r:id="rId24" tooltip="PMP"/>
              </a:rPr>
              <a:t>PMP</a:t>
            </a:r>
            <a:r>
              <a:rPr lang="es-AR" dirty="0" smtClean="0"/>
              <a:t> (</a:t>
            </a:r>
            <a:r>
              <a:rPr lang="es-AR" u="sng" dirty="0" smtClean="0">
                <a:hlinkClick r:id="rId25" tooltip="Fosfato de piridoxamina (aún no redactado)"/>
              </a:rPr>
              <a:t>fosfato de </a:t>
            </a:r>
            <a:r>
              <a:rPr lang="es-AR" u="sng" dirty="0" err="1" smtClean="0">
                <a:hlinkClick r:id="rId25" tooltip="Fosfato de piridoxamina (aún no redactado)"/>
              </a:rPr>
              <a:t>piridoxamina</a:t>
            </a:r>
            <a:r>
              <a:rPr lang="es-AR" dirty="0" smtClean="0"/>
              <a:t>), esenciales en el metabolismo de los </a:t>
            </a:r>
            <a:r>
              <a:rPr lang="es-AR" u="sng" dirty="0" smtClean="0">
                <a:hlinkClick r:id="rId26" tooltip="Aminoácido"/>
              </a:rPr>
              <a:t>aminoácidos</a:t>
            </a:r>
            <a:r>
              <a:rPr lang="es-AR" dirty="0" smtClean="0"/>
              <a:t>.</a:t>
            </a:r>
          </a:p>
          <a:p>
            <a:pPr lvl="0"/>
            <a:r>
              <a:rPr lang="es-AR" u="sng" dirty="0" smtClean="0">
                <a:hlinkClick r:id="rId27" tooltip="Vitamina B7"/>
              </a:rPr>
              <a:t>Vitamina B7</a:t>
            </a:r>
            <a:r>
              <a:rPr lang="es-AR" dirty="0" smtClean="0"/>
              <a:t> o </a:t>
            </a:r>
            <a:r>
              <a:rPr lang="es-AR" dirty="0" err="1" smtClean="0"/>
              <a:t>biotina</a:t>
            </a:r>
            <a:r>
              <a:rPr lang="es-AR" dirty="0" smtClean="0"/>
              <a:t> (vitamina H). Su derivado, la </a:t>
            </a:r>
            <a:r>
              <a:rPr lang="es-AR" u="sng" dirty="0" err="1" smtClean="0">
                <a:hlinkClick r:id="rId28" tooltip="Biocitina (aún no redactado)"/>
              </a:rPr>
              <a:t>biocitina</a:t>
            </a:r>
            <a:r>
              <a:rPr lang="es-AR" dirty="0" smtClean="0"/>
              <a:t>, es esencial para el funcionamiento de numerosas </a:t>
            </a:r>
            <a:r>
              <a:rPr lang="es-AR" u="sng" dirty="0" err="1" smtClean="0">
                <a:hlinkClick r:id="rId29" tooltip="Carboxilasa (aún no redactado)"/>
              </a:rPr>
              <a:t>carboxilasas</a:t>
            </a:r>
            <a:r>
              <a:rPr lang="es-AR" dirty="0" smtClean="0"/>
              <a:t> (</a:t>
            </a:r>
            <a:r>
              <a:rPr lang="es-AR" u="sng" dirty="0" smtClean="0">
                <a:hlinkClick r:id="rId30" tooltip="Enzima"/>
              </a:rPr>
              <a:t>enzimas</a:t>
            </a:r>
            <a:r>
              <a:rPr lang="es-AR" dirty="0" smtClean="0"/>
              <a:t>).</a:t>
            </a:r>
          </a:p>
          <a:p>
            <a:pPr lvl="0"/>
            <a:r>
              <a:rPr lang="es-AR" u="sng" dirty="0" smtClean="0">
                <a:hlinkClick r:id="rId31" tooltip="Vitamina B9"/>
              </a:rPr>
              <a:t>Vitamina B9</a:t>
            </a:r>
            <a:r>
              <a:rPr lang="es-AR" dirty="0" smtClean="0"/>
              <a:t> o ácido fólico (vitamina M). Su derivado, el FH</a:t>
            </a:r>
            <a:r>
              <a:rPr lang="es-AR" baseline="-25000" dirty="0" smtClean="0"/>
              <a:t>4</a:t>
            </a:r>
            <a:r>
              <a:rPr lang="es-AR" dirty="0" smtClean="0"/>
              <a:t> es esencial en la síntesis </a:t>
            </a:r>
            <a:r>
              <a:rPr lang="es-AR" dirty="0" err="1" smtClean="0"/>
              <a:t>de</a:t>
            </a:r>
            <a:r>
              <a:rPr lang="es-AR" u="sng" dirty="0" err="1" smtClean="0">
                <a:hlinkClick r:id="rId32" tooltip="Purina"/>
              </a:rPr>
              <a:t>purinas</a:t>
            </a:r>
            <a:r>
              <a:rPr lang="es-AR" dirty="0" smtClean="0"/>
              <a:t>.</a:t>
            </a:r>
          </a:p>
          <a:p>
            <a:pPr lvl="0"/>
            <a:r>
              <a:rPr lang="es-AR" u="sng" dirty="0" smtClean="0">
                <a:hlinkClick r:id="rId33" tooltip="Vitamina B12"/>
              </a:rPr>
              <a:t>Vitamina B12</a:t>
            </a:r>
            <a:r>
              <a:rPr lang="es-AR" dirty="0" smtClean="0"/>
              <a:t> o </a:t>
            </a:r>
            <a:r>
              <a:rPr lang="es-AR" u="sng" dirty="0" err="1" smtClean="0">
                <a:hlinkClick r:id="rId34" tooltip="Cianocobalamina"/>
              </a:rPr>
              <a:t>cianocobalamina</a:t>
            </a:r>
            <a:r>
              <a:rPr lang="es-AR" dirty="0" smtClean="0"/>
              <a:t>: </a:t>
            </a:r>
            <a:r>
              <a:rPr lang="es-AR" u="sng" dirty="0" smtClean="0">
                <a:hlinkClick r:id="rId34" tooltip="Cianocobalamina"/>
              </a:rPr>
              <a:t>coenzima B</a:t>
            </a:r>
            <a:r>
              <a:rPr lang="es-AR" baseline="-25000" dirty="0" smtClean="0"/>
              <a:t>12</a:t>
            </a:r>
            <a:r>
              <a:rPr lang="es-AR" dirty="0" smtClean="0"/>
              <a:t>.</a:t>
            </a:r>
          </a:p>
          <a:p>
            <a:pPr lvl="0"/>
            <a:r>
              <a:rPr lang="es-AR" u="sng" dirty="0" smtClean="0">
                <a:hlinkClick r:id="rId35" tooltip="Vitamina E"/>
              </a:rPr>
              <a:t>Vitamina E</a:t>
            </a:r>
            <a:r>
              <a:rPr lang="es-AR" dirty="0" smtClean="0"/>
              <a:t> y </a:t>
            </a:r>
            <a:r>
              <a:rPr lang="es-AR" u="sng" dirty="0" smtClean="0">
                <a:hlinkClick r:id="rId36" tooltip="Vitamina K"/>
              </a:rPr>
              <a:t>Vitamina K</a:t>
            </a:r>
            <a:r>
              <a:rPr lang="es-AR" dirty="0" smtClean="0"/>
              <a:t>: químicamente similares al </a:t>
            </a:r>
            <a:r>
              <a:rPr lang="es-AR" u="sng" dirty="0" smtClean="0">
                <a:hlinkClick r:id="rId37" tooltip="Coenzima Q"/>
              </a:rPr>
              <a:t>coenzima Q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bibliografía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20000"/>
          </a:bodyPr>
          <a:lstStyle/>
          <a:p>
            <a:r>
              <a:rPr lang="es-AR" i="1" dirty="0" smtClean="0">
                <a:hlinkClick r:id="rId2"/>
              </a:rPr>
              <a:t>http://www.ncbi.nlm.nih.gov/books/bv.fcgi?call=bv.View..</a:t>
            </a:r>
            <a:r>
              <a:rPr lang="es-AR" i="1" dirty="0" err="1" smtClean="0">
                <a:hlinkClick r:id="rId2"/>
              </a:rPr>
              <a:t>ShowTOC&amp;rid</a:t>
            </a:r>
            <a:r>
              <a:rPr lang="es-AR" i="1" dirty="0" smtClean="0">
                <a:hlinkClick r:id="rId2"/>
              </a:rPr>
              <a:t>=mcb.TOC</a:t>
            </a:r>
            <a:endParaRPr lang="es-AR" i="1" dirty="0" smtClean="0"/>
          </a:p>
          <a:p>
            <a:endParaRPr lang="es-AR" i="1" dirty="0" smtClean="0"/>
          </a:p>
          <a:p>
            <a:r>
              <a:rPr lang="es-AR" dirty="0" smtClean="0">
                <a:hlinkClick r:id="rId3"/>
              </a:rPr>
              <a:t>http://</a:t>
            </a:r>
            <a:r>
              <a:rPr lang="es-AR" dirty="0" smtClean="0">
                <a:hlinkClick r:id="rId3"/>
              </a:rPr>
              <a:t>www.lifescichannel.com/Home/Index.asp</a:t>
            </a:r>
            <a:endParaRPr lang="es-AR" dirty="0" smtClean="0"/>
          </a:p>
          <a:p>
            <a:endParaRPr lang="es-AR" dirty="0" smtClean="0"/>
          </a:p>
          <a:p>
            <a:r>
              <a:rPr lang="es-AR" i="1" dirty="0" smtClean="0">
                <a:hlinkClick r:id="rId4"/>
              </a:rPr>
              <a:t>http</a:t>
            </a:r>
            <a:r>
              <a:rPr lang="es-AR" i="1" dirty="0" smtClean="0">
                <a:hlinkClick r:id="rId4"/>
              </a:rPr>
              <a:t>://www.biorom.uma.es/contenido</a:t>
            </a:r>
            <a:r>
              <a:rPr lang="es-AR" i="1" dirty="0" smtClean="0">
                <a:hlinkClick r:id="rId4"/>
              </a:rPr>
              <a:t>/</a:t>
            </a:r>
            <a:endParaRPr lang="es-AR" i="1" dirty="0" smtClean="0"/>
          </a:p>
          <a:p>
            <a:endParaRPr lang="es-AR" i="1" dirty="0" smtClean="0"/>
          </a:p>
          <a:p>
            <a:r>
              <a:rPr lang="es-AR" dirty="0" smtClean="0">
                <a:hlinkClick r:id="rId5"/>
              </a:rPr>
              <a:t>http://</a:t>
            </a:r>
            <a:r>
              <a:rPr lang="es-AR" i="1" dirty="0" smtClean="0">
                <a:hlinkClick r:id="rId5"/>
              </a:rPr>
              <a:t>bcs.whfreeman.com/lodish5e</a:t>
            </a:r>
            <a:r>
              <a:rPr lang="es-AR" b="1" i="1" dirty="0" smtClean="0">
                <a:hlinkClick r:id="rId5"/>
              </a:rPr>
              <a:t>/</a:t>
            </a:r>
            <a:endParaRPr lang="es-AR" b="1" i="1" dirty="0" smtClean="0"/>
          </a:p>
          <a:p>
            <a:pPr>
              <a:buNone/>
            </a:pPr>
            <a:endParaRPr lang="es-AR" b="1" i="1" dirty="0" smtClean="0"/>
          </a:p>
          <a:p>
            <a:r>
              <a:rPr lang="es-AR" b="1" i="1" dirty="0" smtClean="0"/>
              <a:t> </a:t>
            </a:r>
            <a:r>
              <a:rPr lang="es-AR" b="1" i="1" dirty="0" smtClean="0">
                <a:hlinkClick r:id="rId6"/>
              </a:rPr>
              <a:t>http://bcs.whfreeman.com/thelifewire</a:t>
            </a:r>
            <a:r>
              <a:rPr lang="es-AR" b="1" i="1" dirty="0" smtClean="0">
                <a:hlinkClick r:id="rId6"/>
              </a:rPr>
              <a:t>/</a:t>
            </a:r>
            <a:endParaRPr lang="es-AR" b="1" i="1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CONCEPTO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AR" dirty="0" smtClean="0"/>
              <a:t>    Las enzimas son grandes moléculas de proteínas globulares cuyo modo de plegamiento asegura que grupos particulares de aminoácidos formen un sitio activo .</a:t>
            </a:r>
          </a:p>
          <a:p>
            <a:pPr algn="just">
              <a:buNone/>
            </a:pPr>
            <a:r>
              <a:rPr lang="es-AR" dirty="0" smtClean="0"/>
              <a:t>   </a:t>
            </a:r>
          </a:p>
          <a:p>
            <a:pPr algn="just">
              <a:buNone/>
            </a:pPr>
            <a:r>
              <a:rPr lang="es-AR" dirty="0" smtClean="0"/>
              <a:t>   Cuando las enzimas pierden su estructura tridimensional característica, se dice que están desnaturalizadas.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CATALIZADORAS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AR" dirty="0" smtClean="0"/>
              <a:t>Para reaccionar, las moléculas deben poseer </a:t>
            </a:r>
          </a:p>
          <a:p>
            <a:pPr>
              <a:buNone/>
            </a:pPr>
            <a:r>
              <a:rPr lang="es-AR" dirty="0" smtClean="0"/>
              <a:t>suficiente energía, la energía de activación.</a:t>
            </a:r>
          </a:p>
          <a:p>
            <a:pPr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Las enzimas  disminuyen la energía de activación </a:t>
            </a:r>
          </a:p>
          <a:p>
            <a:pPr algn="just">
              <a:buNone/>
            </a:pPr>
            <a:r>
              <a:rPr lang="es-AR" dirty="0" smtClean="0"/>
              <a:t>incrementando la velocidad de las reacciones </a:t>
            </a:r>
          </a:p>
          <a:p>
            <a:pPr algn="just">
              <a:buNone/>
            </a:pPr>
            <a:r>
              <a:rPr lang="es-AR" dirty="0" smtClean="0"/>
              <a:t>químicas .</a:t>
            </a:r>
          </a:p>
          <a:p>
            <a:pPr algn="just">
              <a:buNone/>
            </a:pPr>
            <a:r>
              <a:rPr lang="es-AR" dirty="0" smtClean="0"/>
              <a:t>Las moléculas reactivas, conocidas como </a:t>
            </a:r>
          </a:p>
          <a:p>
            <a:pPr algn="just">
              <a:buNone/>
            </a:pPr>
            <a:r>
              <a:rPr lang="es-AR" dirty="0" smtClean="0"/>
              <a:t>Sustrato se ajustan con precisión a este sitio </a:t>
            </a:r>
          </a:p>
          <a:p>
            <a:pPr algn="just">
              <a:buNone/>
            </a:pPr>
            <a:r>
              <a:rPr lang="es-AR" dirty="0" smtClean="0"/>
              <a:t>activo.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algn="just">
              <a:buNone/>
            </a:pPr>
            <a:r>
              <a:rPr lang="es-AR" dirty="0" smtClean="0"/>
              <a:t>   </a:t>
            </a:r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   La velocidad de las reacciones enzimáticas se ve influida por la temperatura y por el pH, que afectan la atracción entre los aminoácidos de la molécula proteica y también entre el sitio activo y el sustrato.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CARACTERÍSTICAS DE LAS ENZIMAS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AR" dirty="0" smtClean="0"/>
              <a:t>Son proteínas que poseen un efecto catalizador al reducir la barrera energética de ciertas reacciones químicas.</a:t>
            </a:r>
          </a:p>
          <a:p>
            <a:pPr lvl="0"/>
            <a:r>
              <a:rPr lang="es-AR" dirty="0" smtClean="0"/>
              <a:t>Influyen sólo en la velocidad de reacción sin alterar el estado de equilibrio.</a:t>
            </a:r>
          </a:p>
          <a:p>
            <a:pPr lvl="0"/>
            <a:r>
              <a:rPr lang="es-AR" dirty="0" smtClean="0"/>
              <a:t>Actúan en pequeñas cantidades.</a:t>
            </a:r>
          </a:p>
          <a:p>
            <a:pPr lvl="0"/>
            <a:r>
              <a:rPr lang="es-AR" dirty="0" smtClean="0"/>
              <a:t>Forman un complejo reversible con el sustrato.</a:t>
            </a:r>
          </a:p>
          <a:p>
            <a:pPr lvl="0"/>
            <a:r>
              <a:rPr lang="es-AR" dirty="0" smtClean="0"/>
              <a:t>No se consumen en la reacción, pudiendo actuar una y otra vez.</a:t>
            </a:r>
          </a:p>
          <a:p>
            <a:pPr lvl="0"/>
            <a:r>
              <a:rPr lang="es-AR" dirty="0" smtClean="0"/>
              <a:t>Muestran especificidad por el sustrato.</a:t>
            </a:r>
          </a:p>
          <a:p>
            <a:pPr lvl="0"/>
            <a:r>
              <a:rPr lang="es-AR" dirty="0" smtClean="0"/>
              <a:t>Su producción está directamente controlada por genes.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Laboratorio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71470" y="1428736"/>
            <a:ext cx="9215470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dirty="0" smtClean="0"/>
              <a:t>   Si comparamos una misma reacción química con y sin enzimas, apreciamos cómo en el primer caso la magnitud de la energía de activación –es decir, la cantidad de energía necesaria para que la reacción se desencadene-, es mucho menor que en el segundo caso. De ahí que se diga que la enzima reduce la energía de activación requerida para acelerar cierta específica </a:t>
            </a:r>
            <a:r>
              <a:rPr lang="es-AR" smtClean="0"/>
              <a:t>reacción química.</a:t>
            </a: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372" y="571480"/>
            <a:ext cx="4848228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  </a:t>
            </a:r>
            <a:r>
              <a:rPr lang="es-AR" b="1" dirty="0" smtClean="0"/>
              <a:t>  Modelo </a:t>
            </a:r>
            <a:r>
              <a:rPr lang="es-AR" b="1" dirty="0" smtClean="0"/>
              <a:t>de acción</a:t>
            </a:r>
            <a:r>
              <a:rPr lang="es-AR" dirty="0" smtClean="0"/>
              <a:t> </a:t>
            </a:r>
            <a:endParaRPr lang="es-AR" dirty="0" smtClean="0"/>
          </a:p>
          <a:p>
            <a:pPr algn="just">
              <a:buNone/>
            </a:pPr>
            <a:r>
              <a:rPr lang="es-AR" dirty="0" smtClean="0"/>
              <a:t> </a:t>
            </a:r>
            <a:r>
              <a:rPr lang="es-AR" dirty="0" smtClean="0"/>
              <a:t>   enzimática</a:t>
            </a:r>
            <a:r>
              <a:rPr lang="es-AR" dirty="0" smtClean="0"/>
              <a:t>. </a:t>
            </a:r>
            <a:r>
              <a:rPr lang="es-AR" b="1" dirty="0" smtClean="0"/>
              <a:t>a) </a:t>
            </a:r>
            <a:r>
              <a:rPr lang="es-AR" dirty="0" smtClean="0"/>
              <a:t>La sacarosa, un disacárido, </a:t>
            </a:r>
            <a:r>
              <a:rPr lang="es-AR" b="1" dirty="0" smtClean="0"/>
              <a:t>b) </a:t>
            </a:r>
            <a:r>
              <a:rPr lang="es-AR" dirty="0" smtClean="0"/>
              <a:t>es hidrolizada para producir </a:t>
            </a:r>
            <a:r>
              <a:rPr lang="es-AR" b="1" dirty="0" smtClean="0"/>
              <a:t>c) </a:t>
            </a:r>
            <a:r>
              <a:rPr lang="es-AR" dirty="0" smtClean="0"/>
              <a:t>una molécula de glucosa y una molécula de fructosa. La enzima involucrada en esta reacción, la </a:t>
            </a:r>
            <a:r>
              <a:rPr lang="es-AR" dirty="0" smtClean="0"/>
              <a:t>sacarosa</a:t>
            </a:r>
            <a:r>
              <a:rPr lang="es-AR" dirty="0" smtClean="0"/>
              <a:t>, es específica para este proceso.</a:t>
            </a:r>
          </a:p>
          <a:p>
            <a:pPr>
              <a:buNone/>
            </a:pPr>
            <a:endParaRPr lang="es-AR" dirty="0"/>
          </a:p>
        </p:txBody>
      </p:sp>
      <p:pic>
        <p:nvPicPr>
          <p:cNvPr id="1026" name="Imagen 43"/>
          <p:cNvPicPr>
            <a:picLocks noChangeAspect="1" noChangeArrowheads="1"/>
          </p:cNvPicPr>
          <p:nvPr/>
        </p:nvPicPr>
        <p:blipFill>
          <a:blip r:embed="rId2"/>
          <a:srcRect l="23592" t="42004" r="38222" b="14502"/>
          <a:stretch>
            <a:fillRect/>
          </a:stretch>
        </p:blipFill>
        <p:spPr bwMode="auto">
          <a:xfrm>
            <a:off x="285752" y="2000240"/>
            <a:ext cx="378618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Cofactores y </a:t>
            </a:r>
            <a:r>
              <a:rPr lang="es-AR" dirty="0" smtClean="0"/>
              <a:t>coenzimas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b="1" dirty="0" smtClean="0"/>
              <a:t>cofactores </a:t>
            </a:r>
            <a:r>
              <a:rPr lang="es-AR" dirty="0" smtClean="0"/>
              <a:t>: </a:t>
            </a:r>
            <a:r>
              <a:rPr lang="es-AR" dirty="0" smtClean="0"/>
              <a:t>iones simples, tales como Mg2+ o Ca2</a:t>
            </a:r>
            <a:r>
              <a:rPr lang="es-AR" dirty="0" smtClean="0"/>
              <a:t>+.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coenzimas</a:t>
            </a:r>
            <a:r>
              <a:rPr lang="es-AR" dirty="0" smtClean="0"/>
              <a:t> : moléculas </a:t>
            </a:r>
            <a:r>
              <a:rPr lang="es-AR" dirty="0" smtClean="0"/>
              <a:t>orgánicas no proteicas </a:t>
            </a:r>
            <a:r>
              <a:rPr lang="es-AR" dirty="0" smtClean="0"/>
              <a:t> </a:t>
            </a:r>
            <a:r>
              <a:rPr lang="es-AR" dirty="0" smtClean="0"/>
              <a:t>como el NAD, funcionan como transportadores de </a:t>
            </a:r>
            <a:r>
              <a:rPr lang="es-AR" dirty="0" smtClean="0"/>
              <a:t>electrones ej. Algunas vitaminas.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interacción </a:t>
            </a:r>
            <a:r>
              <a:rPr lang="es-AR" dirty="0" err="1" smtClean="0"/>
              <a:t>alostérica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cuando </a:t>
            </a:r>
            <a:r>
              <a:rPr lang="es-AR" dirty="0" smtClean="0"/>
              <a:t>una molécula distinta del sustrato se combina con una enzima en un sitio diferente del sitio activo y, al hacer esto, altera la conformación del sitio activo tornándolo </a:t>
            </a:r>
            <a:r>
              <a:rPr lang="es-AR" dirty="0" smtClean="0"/>
              <a:t>funcional </a:t>
            </a:r>
            <a:r>
              <a:rPr lang="es-AR" dirty="0" smtClean="0"/>
              <a:t>o no funcional</a:t>
            </a:r>
            <a:r>
              <a:rPr lang="es-AR" dirty="0" smtClean="0"/>
              <a:t>.</a:t>
            </a:r>
          </a:p>
          <a:p>
            <a:pPr algn="just"/>
            <a:r>
              <a:rPr lang="es-AR" dirty="0" smtClean="0"/>
              <a:t>La </a:t>
            </a:r>
            <a:r>
              <a:rPr lang="es-AR" b="1" dirty="0" smtClean="0"/>
              <a:t>inhibición por retroalimentación </a:t>
            </a:r>
            <a:r>
              <a:rPr lang="es-AR" dirty="0" smtClean="0"/>
              <a:t>ocurre </a:t>
            </a:r>
            <a:r>
              <a:rPr lang="es-AR" dirty="0" smtClean="0"/>
              <a:t>cuando </a:t>
            </a:r>
            <a:r>
              <a:rPr lang="es-AR" dirty="0" smtClean="0"/>
              <a:t>el producto de una reacción </a:t>
            </a:r>
            <a:r>
              <a:rPr lang="es-AR" dirty="0" smtClean="0"/>
              <a:t>enzimática</a:t>
            </a:r>
          </a:p>
          <a:p>
            <a:pPr algn="just">
              <a:buNone/>
            </a:pPr>
            <a:r>
              <a:rPr lang="es-AR" dirty="0" smtClean="0"/>
              <a:t>   actúa </a:t>
            </a:r>
            <a:r>
              <a:rPr lang="es-AR" dirty="0" smtClean="0"/>
              <a:t>como efector </a:t>
            </a:r>
            <a:r>
              <a:rPr lang="es-AR" dirty="0" err="1" smtClean="0"/>
              <a:t>alostérico</a:t>
            </a:r>
            <a:r>
              <a:rPr lang="es-AR" dirty="0" smtClean="0"/>
              <a:t>, inhibiendo temporalmente la actividad de una </a:t>
            </a:r>
            <a:r>
              <a:rPr lang="es-AR" dirty="0" smtClean="0"/>
              <a:t>enzima.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579</Words>
  <Application>Microsoft Office PowerPoint</Application>
  <PresentationFormat>Presentación en pantalla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Viajes</vt:lpstr>
      <vt:lpstr>ENZIMAS</vt:lpstr>
      <vt:lpstr>CONCEPTO</vt:lpstr>
      <vt:lpstr>CATALIZADORAS</vt:lpstr>
      <vt:lpstr>Diapositiva 4</vt:lpstr>
      <vt:lpstr>CARACTERÍSTICAS DE LAS ENZIMAS </vt:lpstr>
      <vt:lpstr>Laboratorio </vt:lpstr>
      <vt:lpstr>Diapositiva 7</vt:lpstr>
      <vt:lpstr>Cofactores y coenzimas</vt:lpstr>
      <vt:lpstr>interacción alostérica</vt:lpstr>
      <vt:lpstr>Diapositiva 10</vt:lpstr>
      <vt:lpstr>Clasificación de las enzimas</vt:lpstr>
      <vt:lpstr>REACCIONES ENZIMATICAS</vt:lpstr>
      <vt:lpstr>El mecanismo de acción básico de las coenzimas es el siguiente: </vt:lpstr>
      <vt:lpstr>Coenzima A </vt:lpstr>
      <vt:lpstr>Diapositiva 15</vt:lpstr>
      <vt:lpstr>Coenzimas y vitaminas </vt:lpstr>
      <vt:lpstr>bibliografía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ENZIMAS</dc:title>
  <dc:creator>Colossus User</dc:creator>
  <cp:lastModifiedBy>Colossus User</cp:lastModifiedBy>
  <cp:revision>13</cp:revision>
  <dcterms:created xsi:type="dcterms:W3CDTF">2009-09-29T15:37:23Z</dcterms:created>
  <dcterms:modified xsi:type="dcterms:W3CDTF">2009-09-30T01:49:16Z</dcterms:modified>
</cp:coreProperties>
</file>