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76" r:id="rId7"/>
    <p:sldId id="261" r:id="rId8"/>
    <p:sldId id="262" r:id="rId9"/>
    <p:sldId id="263" r:id="rId10"/>
    <p:sldId id="277" r:id="rId11"/>
    <p:sldId id="278" r:id="rId12"/>
    <p:sldId id="265" r:id="rId13"/>
    <p:sldId id="270" r:id="rId14"/>
    <p:sldId id="279" r:id="rId15"/>
    <p:sldId id="266" r:id="rId16"/>
    <p:sldId id="271" r:id="rId17"/>
    <p:sldId id="267" r:id="rId18"/>
    <p:sldId id="275" r:id="rId19"/>
    <p:sldId id="280" r:id="rId20"/>
    <p:sldId id="273" r:id="rId21"/>
    <p:sldId id="274" r:id="rId22"/>
    <p:sldId id="281" r:id="rId23"/>
    <p:sldId id="282" r:id="rId24"/>
    <p:sldId id="283" r:id="rId25"/>
    <p:sldId id="264" r:id="rId2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75" autoAdjust="0"/>
    <p:restoredTop sz="94660"/>
  </p:normalViewPr>
  <p:slideViewPr>
    <p:cSldViewPr>
      <p:cViewPr varScale="1">
        <p:scale>
          <a:sx n="68" d="100"/>
          <a:sy n="68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73B1042-8195-4D27-B223-D34AE7D2FB61}" type="datetimeFigureOut">
              <a:rPr lang="es-CO" smtClean="0"/>
              <a:pPr/>
              <a:t>22/01/2012</a:t>
            </a:fld>
            <a:endParaRPr lang="es-CO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BF0E4F-BBEF-4ADE-94F1-A8A48D56DBD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8215370" cy="6143668"/>
          </a:xfrm>
        </p:spPr>
        <p:txBody>
          <a:bodyPr>
            <a:noAutofit/>
            <a:scene3d>
              <a:camera prst="perspectiveContrastingLeftFacing">
                <a:rot lat="772487" lon="1083186" rev="21134793"/>
              </a:camera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es-ES" b="1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87000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LA PERSPECTIVA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Informática y Medios Audiovisuales</a:t>
            </a:r>
          </a:p>
          <a:p>
            <a:pPr algn="ctr"/>
            <a:endParaRPr lang="es-ES" b="1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87000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ELKIN ALEJANDRO OSORIO  AMAYA</a:t>
            </a:r>
          </a:p>
          <a:p>
            <a:pPr algn="ctr"/>
            <a:r>
              <a:rPr lang="es-ES" b="1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Cod</a:t>
            </a:r>
            <a:r>
              <a:rPr lang="es-ES" b="1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: 2008172233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Licenciatura en Matemáticas</a:t>
            </a:r>
          </a:p>
          <a:p>
            <a:pPr algn="ctr"/>
            <a:endParaRPr lang="es-ES" b="1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87000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Universidad </a:t>
            </a:r>
            <a:r>
              <a:rPr lang="es-ES" b="1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Surcolombiana</a:t>
            </a:r>
            <a:endParaRPr lang="es-ES" b="1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87000"/>
                  </a:srgbClr>
                </a:outerShdw>
              </a:effectLst>
            </a:endParaRPr>
          </a:p>
          <a:p>
            <a:pPr algn="ctr"/>
            <a:r>
              <a:rPr lang="es-ES" b="1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Neiva-Huila</a:t>
            </a:r>
          </a:p>
          <a:p>
            <a:pPr algn="ctr"/>
            <a:r>
              <a:rPr lang="es-ES" b="1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7000"/>
                    </a:srgbClr>
                  </a:outerShdw>
                </a:effectLst>
              </a:rPr>
              <a:t>2011</a:t>
            </a:r>
            <a:endParaRPr lang="es-ES" b="1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8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50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razos9p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500042"/>
            <a:ext cx="5003059" cy="3957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4 Imagen" descr="DSC03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00372"/>
            <a:ext cx="428628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munidad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latin typeface="Copperplate Gothic Bold" pitchFamily="34" charset="0"/>
              </a:rPr>
              <a:t>La Perspectiva</a:t>
            </a:r>
            <a:endParaRPr lang="es-CO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785926"/>
            <a:ext cx="7924800" cy="4114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PARALELA:</a:t>
            </a:r>
          </a:p>
          <a:p>
            <a:pPr marL="0" indent="0" algn="just">
              <a:buNone/>
            </a:pPr>
            <a:endParaRPr lang="es-CO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just">
              <a:buNone/>
            </a:pPr>
            <a:r>
              <a:rPr lang="es-CO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Consta </a:t>
            </a:r>
            <a:r>
              <a:rPr lang="es-CO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 un solo punto de fuga que además deberá estar justo frente a nosotros o desviado solo ligeramente</a:t>
            </a:r>
            <a:endParaRPr lang="es-CO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48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razos9p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3857652" cy="348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7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786058"/>
            <a:ext cx="4429156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3961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dor\Escritorio\Pagina Web\perspectiva\Untitled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latin typeface="Copperplate Gothic Bold" pitchFamily="34" charset="0"/>
              </a:rPr>
              <a:t>LA PERSPECTIVA</a:t>
            </a:r>
            <a:endParaRPr lang="es-CO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2071678"/>
            <a:ext cx="7924800" cy="4114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INVERTIDA:</a:t>
            </a:r>
          </a:p>
          <a:p>
            <a:pPr marL="0" indent="0" algn="just">
              <a:buNone/>
            </a:pPr>
            <a:endParaRPr lang="es-CO" sz="2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just">
              <a:buNone/>
            </a:pPr>
            <a:r>
              <a:rPr lang="es-CO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En este perspectiva los </a:t>
            </a:r>
            <a:r>
              <a:rPr lang="es-CO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objetos aumentan su tamaño según se alejan del espectador, para lo que el punto de fuga se supone sobre el ojo del observador.</a:t>
            </a:r>
            <a:endParaRPr lang="es-CO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02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rofesorenlinea.cl/imagenartes/perspectivaT00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8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latin typeface="Copperplate Gothic Bold" pitchFamily="34" charset="0"/>
              </a:rPr>
              <a:t>LA PERSPECTIVA</a:t>
            </a:r>
            <a:endParaRPr lang="es-CO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62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s-CO" sz="2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CABALLERA:</a:t>
            </a:r>
          </a:p>
          <a:p>
            <a:pPr marL="0" indent="0">
              <a:buNone/>
            </a:pPr>
            <a:endParaRPr lang="es-CO" sz="2600" b="1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s-CO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perspectiva caballera, dos dimensiones del volumen a representar se proyectan en verdadera magnitud (el alto y el ancho) y la tercera (la profundidad) con un coeficiente de reducción.</a:t>
            </a:r>
            <a:endParaRPr lang="es-CO" sz="26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s-CO" sz="26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AutoShape 2" descr="data:image/jpg;base64,/9j/4AAQSkZJRgABAQAAAQABAAD/2wCEAAkGBhQSERUUExQWFRUVGBkYGBgYGRwXGRUYFhcYHxwVFxYXHSYfFxskHBcYHy8gIycpLCwtFx8xNjAqNScrLCkBCQoKDgwOGQ8PGTUgGx4rNDQsKTIzNS81LDUpLjQxNSw2LCk1LCkwLDMsNTI0KSo1LzAtNSksKSksKTUsKS4pKf/AABEIALMBGQMBIgACEQEDEQH/xAAcAAABBQEBAQAAAAAAAAAAAAAGAAMEBQcBAgj/xABUEAACAQIDBQIHCA0JBwUBAAABAgMREgAEIQUTIjFBBlEUIzJTYXGRB0JSgZKT0dIVJDNiY3KCoaOxsrPTFjRDVHOUosHCZIPD1OHi8CVEdOPx5P/EABkBAQADAQEAAAAAAAAAAAAAAAABAgQDBv/EACkRAQABAgUDAQkAAAAAAAAAAAABAhEDEiExUQRB4WEUUnGRobHB0fD/2gAMAwEAAhEDEQA/ANHzmazM2YljhcRiEDpUuxFevIY97N2jM2aRJarWG5k6XXUr8Y/XhraeTy7zSlZXinQXMQ1oOmnPn05YgdnM8zZmN5W4mgOrUFaOafmGNFomnbs12iaduybl9qSnKZpy5uR3Cn4IBFKYYG35UMjFiwXLRuAeV7W8XtbEfK5pPAc4LhUu9NedxFKd9cRs4NJv/hw/rjxeKYvN4/tF4oi83jv+lxldoZiKSDfSCRcwCaAUKEKDofjGGcptHNuq5hXVlZqbnQcINDqcO7R8vIeo/u0xSvDG2z4mJG8R7QK6i56kW+rERETabb+URETETbfyL5MxIxcq1oj6c6078esrm2aQa6FAaenEVImO9o1ACainPHvZ5pItdPFD9ePE4fUYs41F5mImrW86TaqY010i2ltHSqinLNu0fhMzs5DxgHQnX04ieGSW724W1pb6K9+PeanDvEVNRcR+rETdtuCbuGvk/H34dX1Nc4uJOHVMxETMWnimm077a6x9DDojLTeNfMr5WqMdxUbWAYQITwtKqsAaVFjGhprzAxVZyAKZLXZtwsG7a4ml0rBuWh0FNe7HrcKIrpibscYdxZXEScB5QhaRTaWFrFQ1GAI06iq+3AwmUDhGYsS8WYkbibV0bhNK9K4vyx8HhmOrRqrk9SpQB/8ACSfWoxaqnKiujKjps53WePfTbxSwRhIRo63Rn4q2/kY7JBdBFKsswuMRYbxvJdlDD0Uur+TifMbcxG3SVShP3yVdPzbzEZYvteeMc0Mlvx+MT8zL7MUc3n7H/bATezWmImm9bmrgE8+5hiEmUJy2XYyzFmaEMd6+vELuvWhxbvIDPA45MkgH5W7Yfs4iZZfEZYd0i/4S30YD0Nn1zFu8mtEQJG9fymcgHn3KcRDl/tWaQSTFi0oj8bJpxskdOLlW324td7bLM55JGn+ESMf2hiLFHSPKRHmSrN/u1vJ+Xb7cB5zOz6PBEss1SSzHevUpGuteLSrMg+M4UOSvzEgDy7uJQhG9k1kejGvF71LPnD3YfE4Es8zeTEgT1Wi9yPlIPyMMiJtwkR0kzBJfvW+rSU/FU2D8nANQRARSTs0zBjWNRNJquixqvFzc6/ljuxyTZpWNIt5KZpQasJZOAc3dRdyW61fSUxOkYNJ0WLLi49BfboPUiGvrZe7DazlVMxWss1FjQ8wupRT3aVdu7XuGAYk2YrSLFG0oCWtI2/mJA97HUvzalSfgj74HHmDIo7NLvJVgQGh38tHI8qQkvogpRe/iOvDh/wAHr4hSTXinfkTd73Tkz9w8le7hx74ZdTRcvFy5BXKe+7t2lNO8ivICoRYMitGnleZI6cCmaYUX4bi+tzaUXoKClScKLZigNNMZUSnChml4F7249XbTTpoBrWsxnDeOl4Y01RTXn0kZedxrwrzFfhGg8SPqJZgRQ+KhGrXdCR76QivoUV9JwESPZiCs016JSixmSQkVI1cXEtI2gCjly1JOPMmzYUBzGYG7RRwoWY0u6uATfIeQUVpWgqTXE01VhJKC0pru4l1s76dC3wpDoBoKDm0uWrnIjKwaQRSMEBqsXFEAyqda0LDeEVNSBQaYCj2l2f30ZmePcRpRo4QSrtxDjzDA91aRDQV4rjopWNiQeZj+SMeO0P8ANpfxf8xixwEH7BweZj+SMc+wWX8zH8kYn4VcBV53YcG7fxSVtbp6DgEtPwn+UfpxpWbPi3/FP6jjNbsAfbQ7PQTsGkQEjrUio7jTnhZzs/BKqq8Yomi00oO4U6YnySBQSTQAVJ7gMVmc20EF9GES+U+7Z9O8W60050PMdK4tmnlbNVy8/wAk8rcp3Q4adTQ07xXXDe3dkx7uaS3iZAp1NCoIoKfEMTNkbQMyliKCvDw0qO8G43esUx3bY+15PxcM08merl6k2TGTESNYfI1OmgHx8hgNlCJmpG3ScExt4WpRVUnQE3akksouXQlGXiwfYznO5ornMyNCDKKigr5EZFQKXei7Ue9KathmnkzVcrZNqsATw8RuJNArq3JWdSQn3sq1jbkbSaY9rm7lKNRbWtV3W3dsTpDmEB4CeQdTa1QQa0uroGB1UmtSaffMOYNK3EeglhzWYcQSyV1FQQLRoDRW95aSVeMnTdElD/RurCzGaemwZjLNEW+Hrf7meqO6+WcHmlhiHGnNoia0lHSWM9/o7wVHuAXRmDhWSlynmkq1B3i61tPIitVr10JpYM3QICWFtxRlqzwgeVu66ywjQPCwvTqCApE9CCAOX9Iu7Naf7RlW1uXXij15nQg8b2bC9yNYtt22t8ohOerlKzGXE0RpHxIwLxk0aq+9VgRa1DVWGh06HRrwKC+F7AYmCqhFRY4JtVxXWp04tQwp77R1Jmdgy279VroaR5mLvU60FT6SjHWoPF15EKs9KwSVEyHQxNyLke910bu0YdSetFMYcZaItHp6oz1cvMeSARkCgyxKwA1pJHI1TTXS8ArXowPTEvKZlaxqtDFJGN361GqGvepBp962I6lwaGrTQioPWeE0ry99p8TqOja8Za8KGofx8B6XjVk9ANa+p37sXuiZmXWUrl2Xm2WYEd5WOjL8ZjNvrriXCw35pqssasO42Gh/wunsw2mZBkjlHkTLY1ejCrID6fuin0kYj5VbREDzglaE/iMLU/M0JxCHrK6JlK80cofijkX9ajHcuKRwD8O49hm+jHp9Aw+BmUPzjIf+IcKI/ch/tE3/ABzgOZupTMjq7rGPykjX9bHDzyAZhmPkww+y8kn2LGvtwxGa2D4eZdvijLkfnRfbjy3GrD+sTFfyI9G+IrE3ysBxYCY4Ym8qVjLIPQG3jD5bInqJw82YoZJqXU8VEPhG6h9V0lB6owceJZSWlkXymIgi+ImreoOXJ9EQwmIQigJSABEXrJKwpSvUgGle92+DgFuBpCTVV8ZOx0DMSWtPoZqsR0VQORxzwhiRKBV5KrAp0tTmZGHSujHrQIvM48ugAKOaqvHmGp5bNQiIDrXTT4IVffYdF5bumkGp57iOug7q16dWr0XAcWDQwqxtGs8taFmOpWo5MeZI8laAUqKdaRWUO3Dl0pYtPuhFLWtGpXlao56HuGPFEKU5ZdPWTO1faylvjc+jyvTuxdSy1lOscVdIgdN5IR77pXX4K11JDsrm5ZJFJY/codKg/CbpdQ6nko9JqUoIfpJOR+RCp6egcvvnp0A08B6XMHFf6Sc0otD5EYOmh6agHnc2mPDOLQgVgrVIjGksve8jHWND1Lan0eSQ97y2+xhX+lzD0tWnvVHIkdFHCvWpqCxs0AZlLUKho5Tc58bKbofGMpFQvQVp6lFMMzZ3lShI8i0VjSnWFCReR51qIvfzGI+wZQc6NakxSEnRruKGhLnic9xAWOmig88Bf9of5tL+IcWOIG3h9rS/iN+rEDtntx8pljKiF6MAwUVYBjSqihHOmpBA7jgOdpMy6ozLLaiihChrrqjS9a0rpoLT6e6m2nnMzNEkWXY3ELvFapNGBJG/jagAoRXrQ8VcVOVzy5rOZffyXsIwzAIGVRxEq7I1qjhqXoOQFKNQWWze0vjpnggVUkbyqtxCNNJWSgsqAARo1CujdQ97QzOaMkUVryEDeS2hCgV2paS+lAEYjW7i9GKexf8Awf8AXD+ye1QzU7pIsibyVikauo3kbRLY0qA7xVCqWoba3ag6DEK1e79X04DUc1AHUhlVvQwqKjl+fA7tvJzbm4sqhASQGNORoCQNUqaEGvCTgoxT9ooJZEKRggEeUsu6KmuvFQ6U7sAK7BZomliJkjcvVUVqsIzU/crmowt6acfQGuDHaoIyr1JJs1JABJoNSBoDgMyeeePM703GCqAA1eyUqQ6gMF4i2olpqCxupUYKM3tZZcvOBoyKbgCGp6KqaV05f/uAvMZptXs5m5c5mJYUQqZKcUgWtI4wdKVHX0GgxpeIGy/Kn/tj+wmADE7PZ3rCnzq9edRbr6uR6jQAyhsPN9YkrrrvRXVRzqprU1U1qaAElxwA4wsAEfYLN61iQ9fu1NVpbrSoI1AYG5KChK+LELwt4ZWiljZVvAVqqFaQoGrHItFgzHF1CpJU6KSa6CkwJIB1HP0V78VsGVWR80jqGRnUFWFQQYY9CDgKOPMXU1NbiVKiwlxWrIrfcpxrfCdHFSOoxPgzRZr1AMlvGq+TmYxpvI68nXladR5J0tbAjkZilyasoeSMhiXuSOVwikjia0ABTW9SBYzGsWLfLZ24CpbmCGqLgxqFa7ybz5Ik8iXVHtbTAW4j0QRtUeVlnPIacWWc8wpAIFdQB8JBX0pDABOG9i8V2m6nUkvE3dXi09MnowxHmAQ1Ro2sqqCK0IBzEI5q6kC9PKUgdaF+tJQm5tGCl2WlCNN1nEppobVcDlQHkBUJMZvVlXh3oMsYPvJUbjQ+qQBvjbDc0t9Sum/h3ijulhoaH06qP93jw0jVrbSS6to5CdF1Ufeyx1p7eZx6klA41PCjLmEP4OWqyj4rmb8oYB3NzgrI68mjhmH5LVP5lXDsPlp/8iX9iT6cQitEs+CmYh+TRk/wD8+Hlno13c8r/oVP+rAectPaiP8AAhll+N2qPj8r246AYgANWghVF9M0xA/WF+XjxClQqd/g8Z9SKZW9o0xxc1Wj0rUmenwmkNkCfGor8QwD4WygTi3IEUdffzOBcx9Q5n0vjgNtLeKwmOIH+kmNd5K1Oi8VT/ad4wzW2ihtVDKH6A88xmD+KTaD8IkcjjyHB1oVW0LaPKSI0tiUc97LoT1AoDQ0OAkRCgW3joTuwf6aX307feg1P5x7zHo0tYMxKV8a/WZ+W7QDp72g7rR744bLeUW4TorlNbR73LQ05t3kfm0t8tLQ18koLRQXLDUfcolGkkxGhpUDly0YH3lN1zWhkWoBpu8slPLc8i9PTy0FBVjWJm5JXRIVpDKHYyyllfMFLdVCgFYiG0OlQNAFoW8Z5lYxRsOHfxgoWBUNeCRKxPj5jzKCoXmeQOL/ADY+2cv6pf2U+jAQW2VmSa3QAr9zFrlIgOqpWheleI8tKACtWpuz+YYEb2IBqVqjuWPVpCX8Ye4HhHwTglOOK1RXAC0vZWdq1njoTU+LdiaDS5jLxH0nlyULzx3ZGwny+bQvKr3RyjRClDWEk1LtWv8A+1OpJllBJHUUr8dfoxDzP85h/El/4eA7tz+bTf2bfsnC2zlI5IWE2iAVJBIK0B4gR3f+A4W2x9rTf2T/ALBwtrbMTMQmOQsFNCSrFSLSDzHq5HTAA8G2bH3UAiCDhBkYtmisvEzcYtqzhaLr0qK0GK26CBZ6PNGWu3TG3drHJGoSURSWcixNikCo05gYIJ/c3UAPDmZRKFAVmKFWXqrWpU3am7XXmCCQRHacKLJnMurXTSGx5JAR4wWsqIWcWhywUnyNK2kcwu+y+2YIUjRA7ayRlqiwoqvxqyV3nkAgSENadKkaxde44rNg7XaKFIo1QF5RekSUJBUBWMnM3XISSRRXOvPEij9y/KH0YDYMCXabtUIr1KkoAVdHR0vqaMUcijC0k1BHImuC3Aht/sslS5Z6SSqtgqbhMbHDFy1fKuFKUoByGAHZIFlzStbRPCXgNzxtGFUBRId4CZmZqgKa0IHI8yfKbHeDJTBi1DGaKTUJQGoA1oO7iOlBXQYFuxO5jhkizD713nkR46XlXDACVYyblFa+SNQFPQnBzmMrZkpRczko7Fm0JJXU20FvLlTAXWIGy/Kn/tj+xHieMQNl+VP/AGx/dx4Cfit23mpI0BjKBiwXjNK1rotASzdy019HPE+WUKpZjQAVJ7gOuKfN59ZyEjlUAN4xShvYFTQC4cIPVqcgaEHAUvZHbM7TiJxwsjuysUVonD67tFUM8ZuC3GoqDRjUVJdn/dsx+On7mPFF2TjjjmkiMarJEoRGEdlI6AmJWZmd1DDyjQGoA5YvNnnx2Y/HT90mAy5J330y2qfHz0G9hupvZPKQyVHXQgaDuJw+c6yKZCugDMTvIWqAOKg3hvrQKdDWoDBqCydtUyzG1IrdzLmKPU+MJmagNF4RpzqT8Va1U+zswkYYg8Icml9VVry4Jau8LAgEmlNaaEghdZLaoPVlKnWvC8TKOt9SjKNOKpVdG3kREi2seYrztWhLCo4UJ0Zree5eoEkethIOoKtir90A2ZuFlBuaFqlVarWyJaSVFTSpprUVqKc8VeztvC4IxKuKGlLSOYDKpFCOYoBShIpRt24FO9AqpJWgKmvlIsZBBJ6vAxDV99G12uHopRycUtLXL0CSmydB96shWSvwWXFVFma0poRSlOKlPJCiprS4hRU1DtESQ0bM7BONDSoA1XnVbbSgPvqowSvUHLN1OAsspKbgG1a6O70sLsvIf2D+VhpZPF+kxP7Tl8uP1tiKuYoahriATX4TKoNw9bZeF/8Af+nEhZAKiugYj8ne5df2VwEnMNUsAaFi6g9xkcQqw9UcTt8WGxma8SkKPKUnktUIjJ9CQqZSD1Yd+IayVAuJ1HEQNRVSrU9I+2qekjvwpZ6nkKmugFwrcKgD3y3BRTqsUS/0uAkXDkBQUGj9FQXKj+gA72TvLKutaYlRk86sKctOMF+Zp1ncch7xe7rChpQanTWpoxJqWqTybiubuZrnPAq4hZ/baIwTiYkNwrxUFKkMzMvlVBNSGkqCbE1IWM+fClQoJZgViSM8RA8pYmOgA9/mG0FaCpxWRbaeSNWVY14V0vkWy8VsBEPAlKkspuenlKNcSOym0N5nqUP3CTmUPJ4RXh6dByApQKo5jidnppLZEg0aNRQiW1+Hy3AjZWIJJAoQ1xrStcBaZbMs00HkBRNGnCX04xRABEqqNKlQwGmt54sHGcH2xl/95+wMBewoszl0jgdKxnMRsHskBQGVTQllpz7z1PPBtnR46D1yfsHAPZ+e1K666aKWp6wOQ9J0GGTni0DPHQm0la1KnSo5akH0d+K/tXt45VKmFpEbS5QXCtz440F1tBzFddOuIPZ/KPNkyu7MMcySaMWMoe+iva1QilRWw+TQDXXAcyfbW541CVLgVqSlpYinMcSnioQfenuxJynaJJ88I0BO6ElW97qEoPXoT6hgG25sCfKyK8riWMKL92zPK6lxWTdSE0oCQXFfKWgNMTPc5mZc2I3kV2aLfBUNbQ4Fb6iu88gHXlQd+A0Tbn82n/spP2GwM9sdv5jLkqojKtHVAxoXKqS4IAJsVRVnNAoPJsE+2x9rTf2Un7BxC7Rdn1zUNLnR1FUdOYNOVpIDA0Gh9Go54DPYu0qAxytRCtrosYVdLdWEV/vjz1CitCOLWk2uZGzebnkhctJQCNLGUqIkE1NQxlRFYVWvMiulcLMZmOPNLFuo8o0aHdrIrEllIpWiEFnPN6Gg5UqMeOyUkrbVjQ5Z5I43IYBiRFUGsj0ICjXk9aioGApcvt92kCZPR53VdGuUFlXULIOYDABjyspSi6Fdr/D/AMa/Vx52Rs+EeBxMoWZmklmdtd3GZ3sSFPOTBEUFQTu1JGhrhz8kfNj6MBr2f2gkKhnYCpoK6XNQkKCdKmh54ott54z5SougJkhAYleG+ZFDK6MVJBPfir7buI2aqNOsiMZUZ2RVSlBZatrmvNWPxjTAdt3OsUiijZ/B5wqUjR3RGUi0oyy1poCAVbXQV5APM+caGaSMDeOyPMHQWSOIDThcMrTI1HNCatVipqoJ0HI7UM2RkpG6gRSAl2LGoXQVkAdgQdCfz88ZRsnYmczeYOahMpkdp0YRjwRAkLqEjSQqbTcAxBUEW9+NeyuSmiyMyzFKiN6BSWYAqfukhpvWrreFWvdgL7KzFrtQaMQKdw/XiLkZApzBJoBKSSegEUdTiXlxz0pxHFDtHM7sysS9m94wgQgjdRHiDqajpzGhJ6YCPt/tfRhBCqu8schVpDbEGRa7pzWoNoYnqNNKVK0LztDlTDuV6O1rIXlZ0WigIeJr28tiOQ8rngc7XbRaONp5ScwjSlbnAMcd6gjL7qtukdONbamtBcLsWWyMzFmLBAzJE7cBKASXcxqGItoFUllJoAQBWuALMtnlaXx0e7kDVvDrvFAoFSQHVVNdFqagqTqTi+yB8fmPxo/3a4o9m5QTSrKtlobiEhYl7CRvY+M8DEVW4dK91LzIjx+Y9cf7GAyHbvbnOZbNtHlyQqTy1DFnWQGV9CrUVRowouop5RqBjRtkdqF2hst8wqlSYpVdOdjqpqteo5EHuIxnXugBaA3AOM1MvpK72Vq19Fw/NiZ7mebnOy8xu1rHdLU2qf6COo4pVYU/FwBZ23yck0kUMYS6SJ6FioZSrxkGO5hU86jXTTrigk7KzbiaCShlabLOjmgtMkstTVLj8Ia10anKgxK91XJF2y8irVoYcwytUCxiqWsK9a6g9CBi8j2iszK4JJPgNeFl1MshPlAd/PAAeZfMZOQw5gK1PfoS6nhQkEMAR90A1GtTzqcTU28nVhr1rz51NeYPE2v3xOpoQYybJizGfmSZA6W1tJNpNuX5qDRvjrgUzGcZZZ4cpsrLlYDRnEcYZFDE1KORUEKORqb6jlqHodoIqirpVdDxAV1XSldKkIPQI6Y43aWKjeMQ6D3y9aV694/Vi37AdsV2hI6eBxwrEpqaVN11AKFBboTz10ODo5ND7xfkj6MBmv2cQe/UH0MOfPSnLUBh3H149R7RFKimo5dy05UB9elR3VoLo7Ptxt6LJSRIMlFO0oNAQq1odaFlINNCdeo+Md2J2oyubzYykuzYUmLFW4VULa1GXhBuIFOtD+bAWC52SWVYobLjSrOTQBmCggKKk1APvRwjuVY3M/2bnkjigDIZN9mGYroKXIdKkXGpFa15nFzL2fgy+ciMKWFwt1GYg2yx00YmnlHlh3ObTWGdS1RxZmhoTrSM9PV1wEHsbsF8pmBG7KQY5XA0Lgs8VdQSbKioB6k64n57tD4FsyOYLe+7RUWtAzldAx6DQk+rAv7ns1+cDMxaVoZL5KC5yJIjxEc+fLkNe7HO02WmOQy4e4pvY7auhHkvTRYw3xVwDOQ90KabNxwTlluzEaC0Ju2ZGhYqAVvUi/nc3LGl537tB63/AHZxiOwsjvc3lMxThXNrbrzaSVrjTn5IjH5ONuzv3aD8Z/3bYDzt7NNHA7owV1FVuBYEjW0heI15aa66YB8j2paAMSXlpdIkYrcwmAerK1CyKWcXAc7RoATg027sQZlQLyhHIjUUJFwK1FagUrzFdCMAG19izRyBcrLE7R3hjaYJEVlW5VmUkMRb9zUDnqRTAQttM+ddmlzFGjS4w2MtpDeStDRyCdLyBULU61Eb3IZFXP7tBLbuDVpBbVlaoAWppQSFaVNLNdTi92jlRJHHlZksRVZhmjVZYSwcod0vEFBopuYq1Ka1riB7m+WXw8urEgRsoBUqWBAqUuYmgKan4T9NBgNO2ufteavm5P2WxX9oO0ngkYdoyUtqZC8aRoeiku4JJ6ADE7asdIJz3xv+7I/ywL+6FkXkhiqQYSVVlK1AY8nJA0XXUllAA63UwAVms5nM0ZM2xi8FIARcxau8bmctEKsQGBYV5kMQagaee0nb193PYio8mW3N0dyjicUljrTeIFZ1DqPekjSmOjaEixRIqPmIt41zsnAIiLbKqaAFlAZiBcDroxLVL5ibM5ps1cgiIsUS+MjVlDVjjiZxeQgLAUIo7UB0GA0/3NMghyz5kLxZiSRlJ5iFWKRIO5QiA05a4D7m7z7cDWx+3M2WjkIkVCCTaQ7eNYECQKbQI7XBC0YVIPU4i/ZyfuX830YDT9tyNdK00gSp4Fnj3jICxChBE4C3ELbcDyqSeWK7JTNm8zHFNl544ogzO8qCJ+KqxygE0dFFVYEMo7ipOCjtXtLIQrIsyLK7vGzRJRpHZaFC4qNAFB16Dka6hufbLySIsiwKrMtpsOuhKxxSV3lyUuLUWtbbTUjATey+3YsrkZY96YXOYzDotKEozlgA7BlSoIILYKNl5zeZKWsjO25atZY5a1Q8YaPkD6QvLkMAeSy0ioHgjQwuGKNJG65cta4cJl2kpHS1tHCgnqeZtex2Udo53qtiRSodLGVyp4GQKANKMNStGFFB1wGmQcvjPL1+nGS9u89KNoTRqQ6WFjE6uyGkURu8XWhqBqwp1xqmz3JWpPvnHp0dgB7BjOu28ML5mXeRq4jZGloheRlMahF00VQSTV6gXVoSACAPlc9MiyPIkIWhCm1GiAVa3Ro7LdYWrTU3MBqWFCXZ0cUT5ZHeOaFMnmZhKqmMOX3UYBLMzq4qwJPk3AAaECp21Ll87EzQQxtKhjLTSnQRgngj3j0joObPQeharggn2OsYgkaKJDCh3d9S8hk4d5IoZgFBsKIGLAqNVrTAWGz9gZgAb0m+ZiTFY9iBqVVplK0ppRNAALehOC7ZUIheVFqVRYVBNSaCOgrQa9MUO19qy5e9nzG9YOGpGyR7pGK8EkBqTzOpqaGtRTFhs7MsN9IxuPimFDTQqetACKA007sBm3b1wzyqDQ1mIqK0kinZmA9cYWh9J7jgi9ypq7JznQbyanPQbhKc9cAe3trq+0J4TQMuYkKgjSQODVTT3zBiK+o9+Dv3J4XXZecV6E7yShGoYeDRgGvXlT1g4Cx7dwmWOMA8Jhk5m3UNFz+98pT+OuLE5dY2jtCoCMiKAAAneya6czpgH7Y9pRHBkrgSJopoTYBVSdybgo1bmOWtQMFm1pKT5MU5nJ1PqaSi9/pwF1kh/wCoTfif6MvgL2JmnTa2cjey+SOS6h00eMBqA6VDDTT21wZZFv8A1GYfef6cvik2h7mTvLLOuatmkkZlNhARGYHd1V7iOEHmK09gUPuMxsMzmraBFqHqNXaq20buHHWveOeNcwIdmOxsezDJIZyyuAGBWnEWrUUJ6mgAFddSdKEB2vDWt2vLk30YDPPdMvGegMhBhtBVRowIcCtTpW5q6cwuBTZZ/wDX0stDGeUXEcvHLXlSpKgrr8LGndp+xce03hl35EaKQLFBuuNah68OoHTp01xVbI9yIQTLP4U5lWS5mK1MgEl/ES1bjRanlpywBJtn+dQer/jRe3nhmSC7Mi61lPhFFK1INE1qe/1Yc29IFzWWBNK6Ad/jofbphkSfb1tTqJiBTRaBQde81HPuwAl7m0321oF4o5HJHIFnjCqD6QGNB6Dib2/zATY+Xc6WyRH2B9B6cBvYntEBn0RFZVjTivAW43xjQdwCDWpr6KAAv90ZlGxsuWBYCWA0WtzatRVp1J0wAp2by7mTZwIASBo9R755ZgT7TdqekRoMbRnT42D8Z/3TYxnK7eAzuRhAHFPCCAQVuEik0I5iMKIxTQu0xGlMbJnh46Duub90+AqM52mYyUj0RGIOlWe0kEUPIEg+mgrUVUMI7R7KvmJBHlphuhxsr3WPJMS9I5FQtIgFCwao1AJryKNr7LyjTSXb0MwAk3cjKpLa0Kg0uKkk0ppSvPAJ2smMSeLinaGBmucy+DNMbVJRStCVNqFqAEKoNQSSoeM07mXdvNG7RSAMytI7hQTUsCQtzUsCyVCqqkGvllnZfOKczGqkuzLI9aBEUBAN2i3m/vvAtGgr0xnm1IlmMUjqwmPE4UKqLBILVSoIYcN7qWapADGgcVufc24dqKOiwMOhYkBaVIArUVppy1ooKjAartfMDcS6HiSQa+iJjUeii4lSRK0VHUOtoNrUINKEVrpzA54rtvAiI1Na72nSgMEtAfVTFpHGGjAYAgqAQdQQRqCOowGSTbZzObedM1KIlUVpEy7rdsxAZ6FxIwHvQSDprWimr2/sCIZVZ5mV8wVDEGUqyMpC8DpwM4ourNzJNtTU2HabYsOZzTeCzWMHZZVmViByCsirRmRWQGrcKihAoKN2JZmXLGp3cboZlVlkZt4asqiMVJ3dpKLQgUZuKq4Cu29tjLzZVbssqTSItlVZGAVQjGLUXhglwNWCkEE8jim+xh+D+mX+Ji/7Y5OBJRnMsWZGsLK6SIK1VajeWgqQak079daYp/sq3nE9mA03tMjRTvYIysgqyKlHYuQtXZQzNU6ahVA07yua5mNnzjTZiIJBGSiywgVLa+JKgtGH5+WOgqTSmCvaO1pnmlaRQSjlWZhurACAtoetCd4oXl5Y0Y1dXOyWyztDMOuajJiyabsI3kvNODfJ8SaD1jrgK/IbSjkopz82+QFGEbcAiVgAZJE0oW5EEFrqadSmHbkgvjkkQiSKSnC0dxEbng3gJlYWjStaGutpwAps1BvcnlwMxEzSgSrbHvJYY1KxqaUqZtOZqIwAQoatx2G2fJCMxRGMU0TmrRsCPEkrMJC7KFbVCNaEeVQLUNS2NIDGNa6v+8bX1YCO3u0nRc0kRa9nS600YRtFECItDWRvJr0qTXTBZsKfxNNeB3XQ9Lzr+fGd+6Hs8eGySExNe8SFHuDKtkVWjtBuLNbyFeCg50wAnszZ4ebRlhs4jGirKZCXRVEbuQGlbeLzIFXAWtSASz5wnaCjKlnjBCswVTJRo93WNSwUPS/ioAbCdQCMRuz2w968s4ESSRFpF0FptSRAyEXEW3wuQTxOq9RXEPwGXLZoiBFR9RI+XjkdlsZqmxTYCCFU8JFHFda0C47Qe57u5BJMyrFIqqJ1S2SCS0WmW1vJLaVUkksAQeeDDKoYITFJJvGC5W6SlAxuJJofJWgNB3CmlKYFst2hzWbVUh2gjEi8IY1jkZI6XMtgDVqD0TTQUOuCTbeYQRuRIZFXwc3VuLAGUEknmaqR6xgMH7YEnac9FNTmBoQacl542L3J4yuzs8CbiJ5wTrqRGoJ16afmxnpg3u3XStaTsxA/sQFPt0+LGje5UpGzs3d76SZh6ipp+rAAXaSHey7PU1NoduulIoSPi0GNC2tNXN7PFea5RvjvfWnx4DUyRlzGT5lUQl6c7WXLr/qr8WLTbu3jDLk5ZozGsUeVPO4squdVGlT6MAZ7Lc/ZvNDp4PGf3f0YMcYjtvZj7SzzZq2WKAqgCtWJ5KKK3BSaJpprU4tF2MKDg/XpgDXtEjvmYFVmUBXJta2jGSIBtQa8AlX0X6YHNp7TmhEY8KlZjOysbhQpxEAcPRaa4pJOz0ge+KaWHSlEC661rUoSfVWmOZvYWYewPmpTu6mOqR1BbmT4viJHfgDTsBnGLZyJ3L7uaoLEVF68Q0pTiVj62OC+uMgynZdjK8kkplaQluOxACSSxFLeZPL2YltsVSOSLQE6htaDlpXAEXbJx4fs7+0Ye14f+uFlZydqulRQBzTr5K6+rX8+AeTss+TzsWZSNjayPJErBmZQQbo6kLXSltR+bE3YPak5nau/y8LNekvA9EdQojBJFSOY7+uAGtlZQpnYX85ln9qSiv5nGD/tfAsmx8srKGq0IAIJ4iGCmisp0JrofbywKnKukmRvW0HLyMPyvB/qn2HBntpK7NyQ6mXLD85wGGdmXb7LwBiXtzqC46E2OQNOnLl0x9KDPCSXL0pQgN10LxS8/Z+vHznlKQ7Sy7VBbwiOQg8yb2I/WR16Y3HszOWfLgjyUjA0ppuZj39a1r6cBZ7SyURkkKRq8pWpuJ3bOFdbWA53IZFJ5UArXTAftfM5TMCOKISRRASK73vGwXMFS6IrVLC8CoYAVXTSpwX7Q2VDDAzTu7RhTevwwEAK2jVrggNAdTXvIxke1Oz9kseYy+YlkRwVo5Hi2Y1jhDlRo2il6HUc6HAe+12xYsvmJY4WqodC6ClHVY4nehPCJLoybSLQvOlVGPPuRZnebVkmKtVlehNAoDAlVOpJYqtefeTWtcBWRys0zT0csYkLssjagXjeGQ9ACCaHrbg09zzPsmZy66gbqZqUAVLrCTXm7NoSx1pQdKANV27mzYysR/7jn3iFgF9XFiR2q2fPNkbMv5ZC8JcxiRacSXrRhoaihXUAE0rWo7SZrWQDShmBPeHi+iuCmfNmPLB1Ckqi0DuI1JoNC5BC+umAyrJZzM5ABc7DJHl5ZSAUAuILW0YxEBGt5Go4VqKDgI5nbYZIrcqI1Z5FRGUGNxdSkM0mulLSKVJrzBAwZ9s+07ZvKbyNN2kLFjvDUu66AJl/6YUJNzhVFARXFF2n2qNobuL7kwzKoCFIMcxCrIZASymhG856hgDaQzEB6DtDvjM0oAZ6EuAY+GpLaIwNK0VaCrmgFnWs8O/tP8eH+3fZ3wTOCFplcgLfYupQVtMmtd43cCAqldacqb7Fv6Pl/wDbgPqGLZ0MkheSyWS20aAhUu5BTUeUOfeDjIcxt+XZ+b2jkVDGTOZkNDbVSBOwrY2vE6vaD70qT0xfbS7Z7nabBJb5SDHupQEXiqVCMlS3IUHFX0VNInurvuto7MzVh1tLqeYEEqSFdKioDnl3YDReyfZWPJZWKBVUlOJmpzkIozgtqOoHWlBiftWILlpQBQCJ6DoOA8hiaDiJtg/a839m/wCwcBU9nZqQtQHSZ+XpcDu9NfixlHuq5wNtOVZKGGONGLcXi2lRFrw87iijXQa9+NQ2LIqwtUH7u1CB0Lj8/T48Zl2/2dPPtOYxAEWwB1Z90lCnDfITStTQAEk3VAFK4Co2dDvWZpMxYkaxxCxqowBDWmjFVF/oIJBAViDi97PbYWDasryXGIK7g6nmDIGLNqxtXRVAqSNBQ4qcr2ZlhMWYljE/CryLWIpbRgyqWDMzq1FNqlkoaXEgnm08+s0k06hY2nhpCiSFmV4lZTG5YCwlCGK6ECQajXAEcGZkiCBQi5nOrvsxNpcpOogjQ+8RaJyIrf3HFrt9WjBjYGu4guqQTVXloTTTWpw5l8pLImXzWUumUgXAqtxcLYXFzKY6ABa1qoBAoGarfa2DdyqnwcvEPY8mACuz2UV9v5hjoY6yA+neZdT8VGbGhdnllTKyLCEMZgQknnVoST74dT+vGZjsJmcxmpswrhEZ5ApEkQaqSdVdxw1SvqHLB32NizuVy2YinVcw8pJVvCY+FTGFCm9iaDU4AB2/MD4OtA1VoKkgVKwU4U1buAwZ7M2K026lzrRyPFGqRxgWrEENVLWA3SD10HpxN7OdjhlwruwkntClwVUJwgFUtzK6cPMip/NghEZ7/wBJ/wD14CGsC9y/Kb6uPW6X7z5R+piV8f6Uf81h1IHNaAmnOknL1/bOmAgBF+8+V/2Y6sSdye3X9jEon0j50f8AM4Vfvh86P+ZwDMMCk6GNfxmp7ODnhIVHO30nr+rEgP8AfD50f8xjt46uPnV/j4BowEgsAxX4VdB6ziENgqJvDIropLShcWLGyGgJkdkfiqoF3dp0AxZPOCAN4tFrTxqV151Imqfjx1FRtDKo5/0w9mkuAynJuEzVm5eMgtczzJLcbRwqUQcNNag0PcDy0XJ5TMvl8nVlKbyMgacgHIqLAeQ+F7cN7Y7PpOis9EINEl3qEqeoVnkINaar1HtxG2gM02Uhy8c2VheJktlGYFzW10CU0LVpSp5nngMq21lCu0svdoSYzQ6HSW3n101p3Uxr3ZZyMzAtdDEjaV81JTn1ocZ3tHsZIJI8xJnYJt26nWcSu3GOGMdBXWmDrsY1c3Fr/RAexJPowBft7s2ua8qWSO3ySloppqeJSK9QeYNCDUAjPE2JPlJn474pgESSLijLBACJ1X7kWPRSARyodDo+2sjJIyhZEVPfow5j0EH/AAnQ9+BjLbMmSaOR9xfHvAlZHYIGIBaOBa8JAFASbaDlqMBlMsIWSdyJEd4pYs2jAqUZ0qruTUWmRbdTqVFda1t+yBQ7QQIaxRwBY6gkkyRqzk16BqpWvvad+L3bWd3m+aRQHjRy9bCjRiWF3cIoqDVQbXFxBJIFMDfZG0Z9JFU2NDKEI1BWEUoamt1trekSKeuA0LtIoVpugDP8Q3WJ+3tmZzMIqRLFYEQjeOVB4akAKpN5ampoAANTVhim25mS8cz/AAt4fbEcaJkPuUf4i/sjAZMPc1mnkfeEsAwOqFLt24DBXc18kG1tPKPSt177o+xANmw8BUQuGbmxWsbCsjKeIFygdjWtSdcaJhjP5NZYnjbyXVlPqYEf54DN+weyMtn4doF+OSbMOrPoWC2USVKg21DvTTkachgf+xR89J+j/h4Z7LbQk2VnsyZ0agVolUFQJmjFyOATU9STzAmHOuBf+V2e8x+jf6MAdZZD4VJvJGMDSlXBjVZAHktQnhYBKtzFG8XUACpHPdGfKyRZSKKUkQ5pIaNXRHiYEK5GqcKkmp5d+mJWyu0xefOJmQmtyO79bXNqAsxCpQmiqo1BOp1MHtdlN2iAyLx5tCqrIzMiSQSUvv5BtTpWgrrrTAaLsLtA8uWicLGWZF0vZTUChqLDTUHvws9totHKhVQxjfSrEVsavEFpy77cP9kcyngkCq6sTGrG03eWLq+jyuuLHa33CX+zf9k4AYyBHg76a77mKA/dE9mB3NbeWHaEoqQBHl3bW0sFjPLoRwgEHmCfRi2y+athYmmjk940ki+LkTgT2zsV55ncJGXKxWvI0VAFiYUUPKrg1bRl5UwEjPdsYM28cbpdG95ErkQBFIWkkT0qg51LDiK8uWJe0chlJ0MSwlVBJjGXUtmSY7PGPIw4nF6NuxXS0s3QC+V7ETKb9yl1bhTORUDAg3AXCytKczpTlg5VJ78u1w8VUOxlgMjEgUYNvNQTUEGlQATUmgCx7D7HkhilWOShvAMcikiJq1YsARxuhQm2i3a01IxTe6I9M4R+AiP6SbBYm3TQ8FCfgSZela8xc+pIpWuBzbuwzn81vGkTLRCJENXR3cq7tRRG9FFGHFWvcOuABdj9nTmsxOQVVN89zl4x748IDipbStOWtT3Y0vZOzYculkVqjmSZoCWPwmNlSf8AwYtsjHHDGsccuWRFFAFQUH6T851OJHhI/rEPyB9fAV4cd6/Ow/Uw4QbbjS3ldvYqV7q2YmeFD+sQ/JH18LwwcvCIfkj6+Ar9+Phr8/H9THoZr8INf9oT6uJpzY/rEXyB9bCGcH9Yj+QPrYCAZB8JP7wn1MISL8NP7wv+SYsBnB/WE+R/1x3wz8Onzf8A1wEASjzif3n6I8ehKPOp/eT/AA8TfDPw6/N/9cLwz8OPm8BEEy6+NWulPtpqc9amzTTHN5+EX+9yfUxN8L/D/o8IZv8ADH5v/pgIG/HnF/vUh/0YY2rFFKGRmSSNxxK+YkANeYtCkAV5UPsxcHNfhm+b/wC3Hjwg+ff5r/twGQdo+zIyp3iNG8dyn7ozvEAwPVRcvp9vfgi7IIxzUYVrDYNaVIFsh5N6MHUktQQZ3IIoaw1BB6EWa4HoOzvg+ZGYgYyKaho3V0t4SBuysZovF5JGnQgaYC52mBChcRtmHBPCEUsxI5XCOg6an48AHaqRpmpv5svwKxy7KLZSeYWWHk2h8tSAfjGDTaAM1A0IoOgaW0juIEP/AJ6cCEvueFhQMwOlTZJQgkVFFhGtK0NdMAKw7by8UiNCJWkjcGnlhkIZXiaER8NyFgbypFRQVxzsdH9tymMlYF3licgS0LAhhzvCqup9PecEuX9zaWNLI5LVuLaJmRfWlQ4VAG1rTlzpiv2d2WnyeZBaJFiYS8aCQAuYpCFO+W7v5UAoOeAu87/N3/Ff902NM2d9xj/EX9kYzLPfzd/xX/dtjQsjl5THGRIAtiUFnLhHvrqnAWMswXyiBXQV6nuHfiu2rtkwjSMuenEACe4en4vZiXKmlXYCnvqUoPWSaYDc5m4gJZWzTFhVUCLcylNaKlPIPXlX4Q0oGYZfO77Pw5lwbznJpFjarWqRUqeXksoFeWi+kYd+yeZ85/hH1sc7E7JmzWbja8LId41CCeBX4mqopEHk3i1GtBQUqDi63L+bi/N/DwFJtpZop5JBmRuzJVpEiZrA7eS5bijkAB4RrRRaKEUf2hlTl5TGs8OZejlN0G8VJIhuJBZjUKta9NTSuLTtd2haWGcDKokKNLUiZgG1ULI6qQC4dRatDqQdLWBFtjM9sQy8LSZqO4FVnSTfI4YSVANYpKeQFuGjGmmA1Adkc3LIJFzcRXnRTICh0tVWU0CgDQUA1Pfi4tzEauczY3iWUyJJIATaecTCwnWgI19ulFsb3SmSIRSwzPJbwvYqMtaALmIyQUdWIDFVtIo4ABoJ2we17zRmDMvGuY3MtUoRI7JcCSKhUIHNAG5HXhOArjmB4O46tWndq8R/0nHjIdpZY5JY4kjalnlqSRWMdQwoP/PRivaT7XHqB/ZxCDxeETXrcfF0ARm03a8yBy07/ZgDJO10595DTv3bfqL4aPbLM1FBAADrWNqt6B4z9WKGKFJDQRli3ICJqkj8jSnf/wDmDbY2xMtCtTFc/Ovg7cPoWqevXAT9lyZllLStClTwgI11ve4MnCfR0xNpJ52P5B/iYYCQeZ/QN9THQkHmf0B+pgHhvPOx/IP8TCq/nY/kH+JhkpD5n9Cfq46BD5k/Mn6uAdq/nY/kn+Jjhkbzsfyf/sw34nzR+ZP1cINF5k/Mt9XAet83no/k/wD2YW+bz8fyR9fCEkXLdN80fq45vY/NN80fowC37efj+SPr4RzB8/H7B9fHBOnmX+ax636+Zf5sYDz4Qf6xH7B9fC8IP9Yj9i/Wx3fr5h/mx9OEMwvmH+Qv04Dzvz/WI/Yv1sd3/wDtKexPpx3wkeYf5C/Wx3wj8A/yU+tgPG+/2lPYn04W/wD9pT/B9OPfhP4CT5KfWx3wn8A/yU+tgPErlTRsyFJ1oQgNPUced+P60v6PDxzh8zJ7E+theE/gX9ifWwEHPTvYd1m4w/S7dlT6DTUevAftHtlmkahmiQrQEAJ7TcTz7xpg/wDCT5l/Yn18Qdp5UTLQwSAjkw3YI/Saj0YAEPbbMnlm0Hotjr8eh9v6sMr2llmlRJMwJARJwUQUbcyUbhUHr6sT8/smSImsbL1XVaNz8khjaetDTn8Zqr3MsZMZUAuLiQbSYn0opNK0PyemAl7QFMu/4r/u2wb53bq5bKxk1uMaEcJboouOoFASObDmMA2fHiH/ABX/AGGxpuyvuEX9mn7IwGb7W2xtDN5QIzwZa5ijOSqpmF6FS5LxqSChop11DW64rdpxHLRTvPPGzyR5dE8YpYK7AMxKW30F/HQkjQHQ40HtH2fy8zrI7mOTVQVIqxpQcLAhnA5GlRXGYdr9jnKvDu1ikom6vkHE9RKXBXiQVZyxvPwbBwmgSOwuftzhMXJIglLqWJpa5WtGJrQEg8mNOVa3w6b4T+xfqYXYvY8mXzJuoIAyhmka2RkYErGtTQAMNeRoTp3TLPwEfzjfwsBdfYoSXSTX7wvKpFSd2K1ttYDirUAqlOKlSOLFV2ZiyzndQo0c0bGSNrQJVVW4WbkrsCWpcJKBiDpw4Pn9z2AszM7MTdbczELc1fJvo1NKVGnSmJeS7GwIyswDsgASSrCQGy1iXDVNRoBXQaYCm2bsmUyvv43zAkAU75FLhKMLVlUhRqzE0UeUaUxbjs/l1aadFKzbgxMpe+xQCRQVazTuIFOmLlcjGIt0pKoFtFrFWA9Dg3A+mtcczqKI5CKAlGqepopGp5nAZEslMsn4q/6MSNjRyS5qZIomkI3RJFoRRuh5RZga9w61064c7NbFfOQaKwitVTIBxEhkJEIJoxopW48IqeZFMaNsmJMvGI4svIqjX3tSTzZmL1Zj1JwDWyMluF0gkLHynJiq3o+6aDuAxZeGP5iT2x/Xw4ua4a2sPRw1/ap+fDUm0KH7m59IMf8Am4wHfCn8y/yk+vhHNP5lvlJ9bDZ2ofNP8qL+Jjh2t+Cb5cX8TAO+FyeZb5SfTjq5iQ84iPyl9mI52z+DPzkX18c+zX3n6SL6+AlRzuTrHQd9yn8wx48Jl8z/AIx9GI/2b+8HzkX1sI7c+8Hzsf1sBI8Jl81/jH0YRzMvmR84PoxG+zv3q/Ox/Wxz7Pj4K/PR/WwEnwmXzI+cH0Y9eES+aHyx9GIf8oB3J89H9bHr7Ofep87H9OAk+ES+aHyx9GF4RL5ofOD6uIh7QDuj+ej+nHP5QD8F8+mAmeES+aHzg+rhb+bzS/Of9uIZ7Qj8D8+n0Y5/KId8H94X6MBN383mk+cP1MLfTeaT5w/UxB/lEO/L/wB4X6uO/wAoh8LL/wB4X6uAm76bzcfzh/h4W+m83H84f4eIJ7Rr8LL/AN4X6uEO0i/Cy/8AeF+rgJ+9m83H8438PC3k/wACL5xv4eIB7Rr8LL/Pj/JMcHaVfhQfPE/qjwEvMQySKVeOIg9L29tbND6RgJ7U7FlhslIDRqWLMoJMa7lgK0AoK0FaU5Vt1JLZO0S0FrRk9eJ9D6KRmv5sNN2gJ08Vr6Zf4WABc04ML/iv+7OC7M7ZkgysRaK5SiAFN49BauslqAJ7aV0wMbe2O1rtllULRiYEEuvCR4msYVPxK0J5U6z9mZ/PIsQuR1CAcUE6MADUBrYtSFop5Dn11wEc9pt9OVOYGXGtlEZ5HU0HE7MpWre9jFNNTiq2vsDfTI67QWVUFDG4MbKTXURJbUkil3DQAg163G08vNmDSWIlLxqu/UraCAyLuVtJ4dbieJ+WKnKbAmYiWfeKxdmjjWOd90CoAua0KDQHrQFiNa4CNltnl5AojFNLXrFQtQXKsQ00JIvuqaV66V/8moe6T5R+vi42h2bZ7lVJDWgasbqD1pcFuPxcsCv8hX/qcvysz9XAb0+w8uTUwRGvfGp/yxw7Ay39Xh+bX6MLCwCGwMt/V4fm1+jHG7P5Y/8At4fm0+jCwsBxez2WUUXLwgDoI1AHxUx7+weX8xF82v0YWFgENh5fzEPza/Rjv2Fg8xF82v0YWFgF9hoPMxfNr9GO/YeDzMXyF+jCwsB37FQ+Zj+Qv0Y6NmReaj+Qv0YWFgO/YyLzUfyF+jC+x0Xm0+SPowsLAdXIx+bT5I+jCORj82nyR9GFhYDpyUfwE+SPowvBE+AvyR9GFhYDvgifAX5IwvBU+AvsGO4WAQyyfBX2DHoQr8EewY5hYD0EHcPZjtMLCwHcLCwsAsLCwsAsLCwsAsLCwsAsLCwsAscwsL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4" descr="data:image/jpg;base64,/9j/4AAQSkZJRgABAQAAAQABAAD/2wCEAAkGBhQSERUUExQWFRUVGBkYGBgYGRwXGRUYFhcYHxwVFxYXHSYfFxskHBcYHy8gIycpLCwtFx8xNjAqNScrLCkBCQoKDgwOGQ8PGTUgGx4rNDQsKTIzNS81LDUpLjQxNSw2LCk1LCkwLDMsNTI0KSo1LzAtNSksKSksKTUsKS4pKf/AABEIALMBGQMBIgACEQEDEQH/xAAcAAABBQEBAQAAAAAAAAAAAAAGAAMEBQcBAgj/xABUEAACAQIDBQIHCA0JBwUBAAABAgMREgAEIQUTIjFBBlEUIzJTYXGRB0JSgZKT0dIVJDNiY3KCoaOxsrPTFjRDVHOUosHCZIPD1OHi8CVEdOPx5P/EABkBAQADAQEAAAAAAAAAAAAAAAABAgQDBv/EACkRAQABAgUDAQkAAAAAAAAAAAABAhEDEiExUQRB4WEUUnGRobHB0fD/2gAMAwEAAhEDEQA/ANHzmazM2YljhcRiEDpUuxFevIY97N2jM2aRJarWG5k6XXUr8Y/XhraeTy7zSlZXinQXMQ1oOmnPn05YgdnM8zZmN5W4mgOrUFaOafmGNFomnbs12iaduybl9qSnKZpy5uR3Cn4IBFKYYG35UMjFiwXLRuAeV7W8XtbEfK5pPAc4LhUu9NedxFKd9cRs4NJv/hw/rjxeKYvN4/tF4oi83jv+lxldoZiKSDfSCRcwCaAUKEKDofjGGcptHNuq5hXVlZqbnQcINDqcO7R8vIeo/u0xSvDG2z4mJG8R7QK6i56kW+rERETabb+URETETbfyL5MxIxcq1oj6c6078esrm2aQa6FAaenEVImO9o1ACainPHvZ5pItdPFD9ePE4fUYs41F5mImrW86TaqY010i2ltHSqinLNu0fhMzs5DxgHQnX04ieGSW724W1pb6K9+PeanDvEVNRcR+rETdtuCbuGvk/H34dX1Nc4uJOHVMxETMWnimm077a6x9DDojLTeNfMr5WqMdxUbWAYQITwtKqsAaVFjGhprzAxVZyAKZLXZtwsG7a4ml0rBuWh0FNe7HrcKIrpibscYdxZXEScB5QhaRTaWFrFQ1GAI06iq+3AwmUDhGYsS8WYkbibV0bhNK9K4vyx8HhmOrRqrk9SpQB/8ACSfWoxaqnKiujKjps53WePfTbxSwRhIRo63Rn4q2/kY7JBdBFKsswuMRYbxvJdlDD0Uur+TifMbcxG3SVShP3yVdPzbzEZYvteeMc0Mlvx+MT8zL7MUc3n7H/bATezWmImm9bmrgE8+5hiEmUJy2XYyzFmaEMd6+vELuvWhxbvIDPA45MkgH5W7Yfs4iZZfEZYd0i/4S30YD0Nn1zFu8mtEQJG9fymcgHn3KcRDl/tWaQSTFi0oj8bJpxskdOLlW324td7bLM55JGn+ESMf2hiLFHSPKRHmSrN/u1vJ+Xb7cB5zOz6PBEss1SSzHevUpGuteLSrMg+M4UOSvzEgDy7uJQhG9k1kejGvF71LPnD3YfE4Es8zeTEgT1Wi9yPlIPyMMiJtwkR0kzBJfvW+rSU/FU2D8nANQRARSTs0zBjWNRNJquixqvFzc6/ljuxyTZpWNIt5KZpQasJZOAc3dRdyW61fSUxOkYNJ0WLLi49BfboPUiGvrZe7DazlVMxWss1FjQ8wupRT3aVdu7XuGAYk2YrSLFG0oCWtI2/mJA97HUvzalSfgj74HHmDIo7NLvJVgQGh38tHI8qQkvogpRe/iOvDh/wAHr4hSTXinfkTd73Tkz9w8le7hx74ZdTRcvFy5BXKe+7t2lNO8ivICoRYMitGnleZI6cCmaYUX4bi+tzaUXoKClScKLZigNNMZUSnChml4F7249XbTTpoBrWsxnDeOl4Y01RTXn0kZedxrwrzFfhGg8SPqJZgRQ+KhGrXdCR76QivoUV9JwESPZiCs016JSixmSQkVI1cXEtI2gCjly1JOPMmzYUBzGYG7RRwoWY0u6uATfIeQUVpWgqTXE01VhJKC0pru4l1s76dC3wpDoBoKDm0uWrnIjKwaQRSMEBqsXFEAyqda0LDeEVNSBQaYCj2l2f30ZmePcRpRo4QSrtxDjzDA91aRDQV4rjopWNiQeZj+SMeO0P8ANpfxf8xixwEH7BweZj+SMc+wWX8zH8kYn4VcBV53YcG7fxSVtbp6DgEtPwn+UfpxpWbPi3/FP6jjNbsAfbQ7PQTsGkQEjrUio7jTnhZzs/BKqq8Yomi00oO4U6YnySBQSTQAVJ7gMVmc20EF9GES+U+7Z9O8W60050PMdK4tmnlbNVy8/wAk8rcp3Q4adTQ07xXXDe3dkx7uaS3iZAp1NCoIoKfEMTNkbQMyliKCvDw0qO8G43esUx3bY+15PxcM08merl6k2TGTESNYfI1OmgHx8hgNlCJmpG3ScExt4WpRVUnQE3akksouXQlGXiwfYznO5ornMyNCDKKigr5EZFQKXei7Ue9KathmnkzVcrZNqsATw8RuJNArq3JWdSQn3sq1jbkbSaY9rm7lKNRbWtV3W3dsTpDmEB4CeQdTa1QQa0uroGB1UmtSaffMOYNK3EeglhzWYcQSyV1FQQLRoDRW95aSVeMnTdElD/RurCzGaemwZjLNEW+Hrf7meqO6+WcHmlhiHGnNoia0lHSWM9/o7wVHuAXRmDhWSlynmkq1B3i61tPIitVr10JpYM3QICWFtxRlqzwgeVu66ywjQPCwvTqCApE9CCAOX9Iu7Naf7RlW1uXXij15nQg8b2bC9yNYtt22t8ohOerlKzGXE0RpHxIwLxk0aq+9VgRa1DVWGh06HRrwKC+F7AYmCqhFRY4JtVxXWp04tQwp77R1Jmdgy279VroaR5mLvU60FT6SjHWoPF15EKs9KwSVEyHQxNyLke910bu0YdSetFMYcZaItHp6oz1cvMeSARkCgyxKwA1pJHI1TTXS8ArXowPTEvKZlaxqtDFJGN361GqGvepBp962I6lwaGrTQioPWeE0ry99p8TqOja8Za8KGofx8B6XjVk9ANa+p37sXuiZmXWUrl2Xm2WYEd5WOjL8ZjNvrriXCw35pqssasO42Gh/wunsw2mZBkjlHkTLY1ejCrID6fuin0kYj5VbREDzglaE/iMLU/M0JxCHrK6JlK80cofijkX9ajHcuKRwD8O49hm+jHp9Aw+BmUPzjIf+IcKI/ch/tE3/ABzgOZupTMjq7rGPykjX9bHDzyAZhmPkww+y8kn2LGvtwxGa2D4eZdvijLkfnRfbjy3GrD+sTFfyI9G+IrE3ysBxYCY4Ym8qVjLIPQG3jD5bInqJw82YoZJqXU8VEPhG6h9V0lB6owceJZSWlkXymIgi+ImreoOXJ9EQwmIQigJSABEXrJKwpSvUgGle92+DgFuBpCTVV8ZOx0DMSWtPoZqsR0VQORxzwhiRKBV5KrAp0tTmZGHSujHrQIvM48ugAKOaqvHmGp5bNQiIDrXTT4IVffYdF5bumkGp57iOug7q16dWr0XAcWDQwqxtGs8taFmOpWo5MeZI8laAUqKdaRWUO3Dl0pYtPuhFLWtGpXlao56HuGPFEKU5ZdPWTO1faylvjc+jyvTuxdSy1lOscVdIgdN5IR77pXX4K11JDsrm5ZJFJY/codKg/CbpdQ6nko9JqUoIfpJOR+RCp6egcvvnp0A08B6XMHFf6Sc0otD5EYOmh6agHnc2mPDOLQgVgrVIjGksve8jHWND1Lan0eSQ97y2+xhX+lzD0tWnvVHIkdFHCvWpqCxs0AZlLUKho5Tc58bKbofGMpFQvQVp6lFMMzZ3lShI8i0VjSnWFCReR51qIvfzGI+wZQc6NakxSEnRruKGhLnic9xAWOmig88Bf9of5tL+IcWOIG3h9rS/iN+rEDtntx8pljKiF6MAwUVYBjSqihHOmpBA7jgOdpMy6ozLLaiihChrrqjS9a0rpoLT6e6m2nnMzNEkWXY3ELvFapNGBJG/jagAoRXrQ8VcVOVzy5rOZffyXsIwzAIGVRxEq7I1qjhqXoOQFKNQWWze0vjpnggVUkbyqtxCNNJWSgsqAARo1CujdQ97QzOaMkUVryEDeS2hCgV2paS+lAEYjW7i9GKexf8Awf8AXD+ye1QzU7pIsibyVikauo3kbRLY0qA7xVCqWoba3ag6DEK1e79X04DUc1AHUhlVvQwqKjl+fA7tvJzbm4sqhASQGNORoCQNUqaEGvCTgoxT9ooJZEKRggEeUsu6KmuvFQ6U7sAK7BZomliJkjcvVUVqsIzU/crmowt6acfQGuDHaoIyr1JJs1JABJoNSBoDgMyeeePM703GCqAA1eyUqQ6gMF4i2olpqCxupUYKM3tZZcvOBoyKbgCGp6KqaV05f/uAvMZptXs5m5c5mJYUQqZKcUgWtI4wdKVHX0GgxpeIGy/Kn/tj+wmADE7PZ3rCnzq9edRbr6uR6jQAyhsPN9YkrrrvRXVRzqprU1U1qaAElxwA4wsAEfYLN61iQ9fu1NVpbrSoI1AYG5KChK+LELwt4ZWiljZVvAVqqFaQoGrHItFgzHF1CpJU6KSa6CkwJIB1HP0V78VsGVWR80jqGRnUFWFQQYY9CDgKOPMXU1NbiVKiwlxWrIrfcpxrfCdHFSOoxPgzRZr1AMlvGq+TmYxpvI68nXladR5J0tbAjkZilyasoeSMhiXuSOVwikjia0ABTW9SBYzGsWLfLZ24CpbmCGqLgxqFa7ybz5Ik8iXVHtbTAW4j0QRtUeVlnPIacWWc8wpAIFdQB8JBX0pDABOG9i8V2m6nUkvE3dXi09MnowxHmAQ1Ro2sqqCK0IBzEI5q6kC9PKUgdaF+tJQm5tGCl2WlCNN1nEppobVcDlQHkBUJMZvVlXh3oMsYPvJUbjQ+qQBvjbDc0t9Sum/h3ijulhoaH06qP93jw0jVrbSS6to5CdF1Ufeyx1p7eZx6klA41PCjLmEP4OWqyj4rmb8oYB3NzgrI68mjhmH5LVP5lXDsPlp/8iX9iT6cQitEs+CmYh+TRk/wD8+Hlno13c8r/oVP+rAectPaiP8AAhll+N2qPj8r246AYgANWghVF9M0xA/WF+XjxClQqd/g8Z9SKZW9o0xxc1Wj0rUmenwmkNkCfGor8QwD4WygTi3IEUdffzOBcx9Q5n0vjgNtLeKwmOIH+kmNd5K1Oi8VT/ad4wzW2ihtVDKH6A88xmD+KTaD8IkcjjyHB1oVW0LaPKSI0tiUc97LoT1AoDQ0OAkRCgW3joTuwf6aX307feg1P5x7zHo0tYMxKV8a/WZ+W7QDp72g7rR744bLeUW4TorlNbR73LQ05t3kfm0t8tLQ18koLRQXLDUfcolGkkxGhpUDly0YH3lN1zWhkWoBpu8slPLc8i9PTy0FBVjWJm5JXRIVpDKHYyyllfMFLdVCgFYiG0OlQNAFoW8Z5lYxRsOHfxgoWBUNeCRKxPj5jzKCoXmeQOL/ADY+2cv6pf2U+jAQW2VmSa3QAr9zFrlIgOqpWheleI8tKACtWpuz+YYEb2IBqVqjuWPVpCX8Ye4HhHwTglOOK1RXAC0vZWdq1njoTU+LdiaDS5jLxH0nlyULzx3ZGwny+bQvKr3RyjRClDWEk1LtWv8A+1OpJllBJHUUr8dfoxDzP85h/El/4eA7tz+bTf2bfsnC2zlI5IWE2iAVJBIK0B4gR3f+A4W2x9rTf2T/ALBwtrbMTMQmOQsFNCSrFSLSDzHq5HTAA8G2bH3UAiCDhBkYtmisvEzcYtqzhaLr0qK0GK26CBZ6PNGWu3TG3drHJGoSURSWcixNikCo05gYIJ/c3UAPDmZRKFAVmKFWXqrWpU3am7XXmCCQRHacKLJnMurXTSGx5JAR4wWsqIWcWhywUnyNK2kcwu+y+2YIUjRA7ayRlqiwoqvxqyV3nkAgSENadKkaxde44rNg7XaKFIo1QF5RekSUJBUBWMnM3XISSRRXOvPEij9y/KH0YDYMCXabtUIr1KkoAVdHR0vqaMUcijC0k1BHImuC3Aht/sslS5Z6SSqtgqbhMbHDFy1fKuFKUoByGAHZIFlzStbRPCXgNzxtGFUBRId4CZmZqgKa0IHI8yfKbHeDJTBi1DGaKTUJQGoA1oO7iOlBXQYFuxO5jhkizD713nkR46XlXDACVYyblFa+SNQFPQnBzmMrZkpRczko7Fm0JJXU20FvLlTAXWIGy/Kn/tj+xHieMQNl+VP/AGx/dx4Cfit23mpI0BjKBiwXjNK1rotASzdy019HPE+WUKpZjQAVJ7gOuKfN59ZyEjlUAN4xShvYFTQC4cIPVqcgaEHAUvZHbM7TiJxwsjuysUVonD67tFUM8ZuC3GoqDRjUVJdn/dsx+On7mPFF2TjjjmkiMarJEoRGEdlI6AmJWZmd1DDyjQGoA5YvNnnx2Y/HT90mAy5J330y2qfHz0G9hupvZPKQyVHXQgaDuJw+c6yKZCugDMTvIWqAOKg3hvrQKdDWoDBqCydtUyzG1IrdzLmKPU+MJmagNF4RpzqT8Va1U+zswkYYg8Icml9VVry4Jau8LAgEmlNaaEghdZLaoPVlKnWvC8TKOt9SjKNOKpVdG3kREi2seYrztWhLCo4UJ0Zree5eoEkethIOoKtir90A2ZuFlBuaFqlVarWyJaSVFTSpprUVqKc8VeztvC4IxKuKGlLSOYDKpFCOYoBShIpRt24FO9AqpJWgKmvlIsZBBJ6vAxDV99G12uHopRycUtLXL0CSmydB96shWSvwWXFVFma0poRSlOKlPJCiprS4hRU1DtESQ0bM7BONDSoA1XnVbbSgPvqowSvUHLN1OAsspKbgG1a6O70sLsvIf2D+VhpZPF+kxP7Tl8uP1tiKuYoahriATX4TKoNw9bZeF/8Af+nEhZAKiugYj8ne5df2VwEnMNUsAaFi6g9xkcQqw9UcTt8WGxma8SkKPKUnktUIjJ9CQqZSD1Yd+IayVAuJ1HEQNRVSrU9I+2qekjvwpZ6nkKmugFwrcKgD3y3BRTqsUS/0uAkXDkBQUGj9FQXKj+gA72TvLKutaYlRk86sKctOMF+Zp1ncch7xe7rChpQanTWpoxJqWqTybiubuZrnPAq4hZ/baIwTiYkNwrxUFKkMzMvlVBNSGkqCbE1IWM+fClQoJZgViSM8RA8pYmOgA9/mG0FaCpxWRbaeSNWVY14V0vkWy8VsBEPAlKkspuenlKNcSOym0N5nqUP3CTmUPJ4RXh6dByApQKo5jidnppLZEg0aNRQiW1+Hy3AjZWIJJAoQ1xrStcBaZbMs00HkBRNGnCX04xRABEqqNKlQwGmt54sHGcH2xl/95+wMBewoszl0jgdKxnMRsHskBQGVTQllpz7z1PPBtnR46D1yfsHAPZ+e1K666aKWp6wOQ9J0GGTni0DPHQm0la1KnSo5akH0d+K/tXt45VKmFpEbS5QXCtz440F1tBzFddOuIPZ/KPNkyu7MMcySaMWMoe+iva1QilRWw+TQDXXAcyfbW541CVLgVqSlpYinMcSnioQfenuxJynaJJ88I0BO6ElW97qEoPXoT6hgG25sCfKyK8riWMKL92zPK6lxWTdSE0oCQXFfKWgNMTPc5mZc2I3kV2aLfBUNbQ4Fb6iu88gHXlQd+A0Tbn82n/spP2GwM9sdv5jLkqojKtHVAxoXKqS4IAJsVRVnNAoPJsE+2x9rTf2Un7BxC7Rdn1zUNLnR1FUdOYNOVpIDA0Gh9Go54DPYu0qAxytRCtrosYVdLdWEV/vjz1CitCOLWk2uZGzebnkhctJQCNLGUqIkE1NQxlRFYVWvMiulcLMZmOPNLFuo8o0aHdrIrEllIpWiEFnPN6Gg5UqMeOyUkrbVjQ5Z5I43IYBiRFUGsj0ICjXk9aioGApcvt92kCZPR53VdGuUFlXULIOYDABjyspSi6Fdr/D/AMa/Vx52Rs+EeBxMoWZmklmdtd3GZ3sSFPOTBEUFQTu1JGhrhz8kfNj6MBr2f2gkKhnYCpoK6XNQkKCdKmh54ott54z5SougJkhAYleG+ZFDK6MVJBPfir7buI2aqNOsiMZUZ2RVSlBZatrmvNWPxjTAdt3OsUiijZ/B5wqUjR3RGUi0oyy1poCAVbXQV5APM+caGaSMDeOyPMHQWSOIDThcMrTI1HNCatVipqoJ0HI7UM2RkpG6gRSAl2LGoXQVkAdgQdCfz88ZRsnYmczeYOahMpkdp0YRjwRAkLqEjSQqbTcAxBUEW9+NeyuSmiyMyzFKiN6BSWYAqfukhpvWrreFWvdgL7KzFrtQaMQKdw/XiLkZApzBJoBKSSegEUdTiXlxz0pxHFDtHM7sysS9m94wgQgjdRHiDqajpzGhJ6YCPt/tfRhBCqu8schVpDbEGRa7pzWoNoYnqNNKVK0LztDlTDuV6O1rIXlZ0WigIeJr28tiOQ8rngc7XbRaONp5ScwjSlbnAMcd6gjL7qtukdONbamtBcLsWWyMzFmLBAzJE7cBKASXcxqGItoFUllJoAQBWuALMtnlaXx0e7kDVvDrvFAoFSQHVVNdFqagqTqTi+yB8fmPxo/3a4o9m5QTSrKtlobiEhYl7CRvY+M8DEVW4dK91LzIjx+Y9cf7GAyHbvbnOZbNtHlyQqTy1DFnWQGV9CrUVRowouop5RqBjRtkdqF2hst8wqlSYpVdOdjqpqteo5EHuIxnXugBaA3AOM1MvpK72Vq19Fw/NiZ7mebnOy8xu1rHdLU2qf6COo4pVYU/FwBZ23yck0kUMYS6SJ6FioZSrxkGO5hU86jXTTrigk7KzbiaCShlabLOjmgtMkstTVLj8Ia10anKgxK91XJF2y8irVoYcwytUCxiqWsK9a6g9CBi8j2iszK4JJPgNeFl1MshPlAd/PAAeZfMZOQw5gK1PfoS6nhQkEMAR90A1GtTzqcTU28nVhr1rz51NeYPE2v3xOpoQYybJizGfmSZA6W1tJNpNuX5qDRvjrgUzGcZZZ4cpsrLlYDRnEcYZFDE1KORUEKORqb6jlqHodoIqirpVdDxAV1XSldKkIPQI6Y43aWKjeMQ6D3y9aV694/Vi37AdsV2hI6eBxwrEpqaVN11AKFBboTz10ODo5ND7xfkj6MBmv2cQe/UH0MOfPSnLUBh3H149R7RFKimo5dy05UB9elR3VoLo7Ptxt6LJSRIMlFO0oNAQq1odaFlINNCdeo+Md2J2oyubzYykuzYUmLFW4VULa1GXhBuIFOtD+bAWC52SWVYobLjSrOTQBmCggKKk1APvRwjuVY3M/2bnkjigDIZN9mGYroKXIdKkXGpFa15nFzL2fgy+ciMKWFwt1GYg2yx00YmnlHlh3ObTWGdS1RxZmhoTrSM9PV1wEHsbsF8pmBG7KQY5XA0Lgs8VdQSbKioB6k64n57tD4FsyOYLe+7RUWtAzldAx6DQk+rAv7ns1+cDMxaVoZL5KC5yJIjxEc+fLkNe7HO02WmOQy4e4pvY7auhHkvTRYw3xVwDOQ90KabNxwTlluzEaC0Ju2ZGhYqAVvUi/nc3LGl537tB63/AHZxiOwsjvc3lMxThXNrbrzaSVrjTn5IjH5ONuzv3aD8Z/3bYDzt7NNHA7owV1FVuBYEjW0heI15aa66YB8j2paAMSXlpdIkYrcwmAerK1CyKWcXAc7RoATg027sQZlQLyhHIjUUJFwK1FagUrzFdCMAG19izRyBcrLE7R3hjaYJEVlW5VmUkMRb9zUDnqRTAQttM+ddmlzFGjS4w2MtpDeStDRyCdLyBULU61Eb3IZFXP7tBLbuDVpBbVlaoAWppQSFaVNLNdTi92jlRJHHlZksRVZhmjVZYSwcod0vEFBopuYq1Ka1riB7m+WXw8urEgRsoBUqWBAqUuYmgKan4T9NBgNO2ufteavm5P2WxX9oO0ngkYdoyUtqZC8aRoeiku4JJ6ADE7asdIJz3xv+7I/ywL+6FkXkhiqQYSVVlK1AY8nJA0XXUllAA63UwAVms5nM0ZM2xi8FIARcxau8bmctEKsQGBYV5kMQagaee0nb193PYio8mW3N0dyjicUljrTeIFZ1DqPekjSmOjaEixRIqPmIt41zsnAIiLbKqaAFlAZiBcDroxLVL5ibM5ps1cgiIsUS+MjVlDVjjiZxeQgLAUIo7UB0GA0/3NMghyz5kLxZiSRlJ5iFWKRIO5QiA05a4D7m7z7cDWx+3M2WjkIkVCCTaQ7eNYECQKbQI7XBC0YVIPU4i/ZyfuX830YDT9tyNdK00gSp4Fnj3jICxChBE4C3ELbcDyqSeWK7JTNm8zHFNl544ogzO8qCJ+KqxygE0dFFVYEMo7ipOCjtXtLIQrIsyLK7vGzRJRpHZaFC4qNAFB16Dka6hufbLySIsiwKrMtpsOuhKxxSV3lyUuLUWtbbTUjATey+3YsrkZY96YXOYzDotKEozlgA7BlSoIILYKNl5zeZKWsjO25atZY5a1Q8YaPkD6QvLkMAeSy0ioHgjQwuGKNJG65cta4cJl2kpHS1tHCgnqeZtex2Udo53qtiRSodLGVyp4GQKANKMNStGFFB1wGmQcvjPL1+nGS9u89KNoTRqQ6WFjE6uyGkURu8XWhqBqwp1xqmz3JWpPvnHp0dgB7BjOu28ML5mXeRq4jZGloheRlMahF00VQSTV6gXVoSACAPlc9MiyPIkIWhCm1GiAVa3Ro7LdYWrTU3MBqWFCXZ0cUT5ZHeOaFMnmZhKqmMOX3UYBLMzq4qwJPk3AAaECp21Ll87EzQQxtKhjLTSnQRgngj3j0joObPQeharggn2OsYgkaKJDCh3d9S8hk4d5IoZgFBsKIGLAqNVrTAWGz9gZgAb0m+ZiTFY9iBqVVplK0ppRNAALehOC7ZUIheVFqVRYVBNSaCOgrQa9MUO19qy5e9nzG9YOGpGyR7pGK8EkBqTzOpqaGtRTFhs7MsN9IxuPimFDTQqetACKA007sBm3b1wzyqDQ1mIqK0kinZmA9cYWh9J7jgi9ypq7JznQbyanPQbhKc9cAe3trq+0J4TQMuYkKgjSQODVTT3zBiK+o9+Dv3J4XXZecV6E7yShGoYeDRgGvXlT1g4Cx7dwmWOMA8Jhk5m3UNFz+98pT+OuLE5dY2jtCoCMiKAAAneya6czpgH7Y9pRHBkrgSJopoTYBVSdybgo1bmOWtQMFm1pKT5MU5nJ1PqaSi9/pwF1kh/wCoTfif6MvgL2JmnTa2cjey+SOS6h00eMBqA6VDDTT21wZZFv8A1GYfef6cvik2h7mTvLLOuatmkkZlNhARGYHd1V7iOEHmK09gUPuMxsMzmraBFqHqNXaq20buHHWveOeNcwIdmOxsezDJIZyyuAGBWnEWrUUJ6mgAFddSdKEB2vDWt2vLk30YDPPdMvGegMhBhtBVRowIcCtTpW5q6cwuBTZZ/wDX0stDGeUXEcvHLXlSpKgrr8LGndp+xce03hl35EaKQLFBuuNah68OoHTp01xVbI9yIQTLP4U5lWS5mK1MgEl/ES1bjRanlpywBJtn+dQer/jRe3nhmSC7Mi61lPhFFK1INE1qe/1Yc29IFzWWBNK6Ad/jofbphkSfb1tTqJiBTRaBQde81HPuwAl7m0321oF4o5HJHIFnjCqD6QGNB6Dib2/zATY+Xc6WyRH2B9B6cBvYntEBn0RFZVjTivAW43xjQdwCDWpr6KAAv90ZlGxsuWBYCWA0WtzatRVp1J0wAp2by7mTZwIASBo9R755ZgT7TdqekRoMbRnT42D8Z/3TYxnK7eAzuRhAHFPCCAQVuEik0I5iMKIxTQu0xGlMbJnh46Duub90+AqM52mYyUj0RGIOlWe0kEUPIEg+mgrUVUMI7R7KvmJBHlphuhxsr3WPJMS9I5FQtIgFCwao1AJryKNr7LyjTSXb0MwAk3cjKpLa0Kg0uKkk0ppSvPAJ2smMSeLinaGBmucy+DNMbVJRStCVNqFqAEKoNQSSoeM07mXdvNG7RSAMytI7hQTUsCQtzUsCyVCqqkGvllnZfOKczGqkuzLI9aBEUBAN2i3m/vvAtGgr0xnm1IlmMUjqwmPE4UKqLBILVSoIYcN7qWapADGgcVufc24dqKOiwMOhYkBaVIArUVppy1ooKjAartfMDcS6HiSQa+iJjUeii4lSRK0VHUOtoNrUINKEVrpzA54rtvAiI1Na72nSgMEtAfVTFpHGGjAYAgqAQdQQRqCOowGSTbZzObedM1KIlUVpEy7rdsxAZ6FxIwHvQSDprWimr2/sCIZVZ5mV8wVDEGUqyMpC8DpwM4ourNzJNtTU2HabYsOZzTeCzWMHZZVmViByCsirRmRWQGrcKihAoKN2JZmXLGp3cboZlVlkZt4asqiMVJ3dpKLQgUZuKq4Cu29tjLzZVbssqTSItlVZGAVQjGLUXhglwNWCkEE8jim+xh+D+mX+Ji/7Y5OBJRnMsWZGsLK6SIK1VajeWgqQak079daYp/sq3nE9mA03tMjRTvYIysgqyKlHYuQtXZQzNU6ahVA07yua5mNnzjTZiIJBGSiywgVLa+JKgtGH5+WOgqTSmCvaO1pnmlaRQSjlWZhurACAtoetCd4oXl5Y0Y1dXOyWyztDMOuajJiyabsI3kvNODfJ8SaD1jrgK/IbSjkopz82+QFGEbcAiVgAZJE0oW5EEFrqadSmHbkgvjkkQiSKSnC0dxEbng3gJlYWjStaGutpwAps1BvcnlwMxEzSgSrbHvJYY1KxqaUqZtOZqIwAQoatx2G2fJCMxRGMU0TmrRsCPEkrMJC7KFbVCNaEeVQLUNS2NIDGNa6v+8bX1YCO3u0nRc0kRa9nS600YRtFECItDWRvJr0qTXTBZsKfxNNeB3XQ9Lzr+fGd+6Hs8eGySExNe8SFHuDKtkVWjtBuLNbyFeCg50wAnszZ4ebRlhs4jGirKZCXRVEbuQGlbeLzIFXAWtSASz5wnaCjKlnjBCswVTJRo93WNSwUPS/ioAbCdQCMRuz2w968s4ESSRFpF0FptSRAyEXEW3wuQTxOq9RXEPwGXLZoiBFR9RI+XjkdlsZqmxTYCCFU8JFHFda0C47Qe57u5BJMyrFIqqJ1S2SCS0WmW1vJLaVUkksAQeeDDKoYITFJJvGC5W6SlAxuJJofJWgNB3CmlKYFst2hzWbVUh2gjEi8IY1jkZI6XMtgDVqD0TTQUOuCTbeYQRuRIZFXwc3VuLAGUEknmaqR6xgMH7YEnac9FNTmBoQacl542L3J4yuzs8CbiJ5wTrqRGoJ16afmxnpg3u3XStaTsxA/sQFPt0+LGje5UpGzs3d76SZh6ipp+rAAXaSHey7PU1NoduulIoSPi0GNC2tNXN7PFea5RvjvfWnx4DUyRlzGT5lUQl6c7WXLr/qr8WLTbu3jDLk5ZozGsUeVPO4squdVGlT6MAZ7Lc/ZvNDp4PGf3f0YMcYjtvZj7SzzZq2WKAqgCtWJ5KKK3BSaJpprU4tF2MKDg/XpgDXtEjvmYFVmUBXJta2jGSIBtQa8AlX0X6YHNp7TmhEY8KlZjOysbhQpxEAcPRaa4pJOz0ge+KaWHSlEC661rUoSfVWmOZvYWYewPmpTu6mOqR1BbmT4viJHfgDTsBnGLZyJ3L7uaoLEVF68Q0pTiVj62OC+uMgynZdjK8kkplaQluOxACSSxFLeZPL2YltsVSOSLQE6htaDlpXAEXbJx4fs7+0Ye14f+uFlZydqulRQBzTr5K6+rX8+AeTss+TzsWZSNjayPJErBmZQQbo6kLXSltR+bE3YPak5nau/y8LNekvA9EdQojBJFSOY7+uAGtlZQpnYX85ln9qSiv5nGD/tfAsmx8srKGq0IAIJ4iGCmisp0JrofbywKnKukmRvW0HLyMPyvB/qn2HBntpK7NyQ6mXLD85wGGdmXb7LwBiXtzqC46E2OQNOnLl0x9KDPCSXL0pQgN10LxS8/Z+vHznlKQ7Sy7VBbwiOQg8yb2I/WR16Y3HszOWfLgjyUjA0ppuZj39a1r6cBZ7SyURkkKRq8pWpuJ3bOFdbWA53IZFJ5UArXTAftfM5TMCOKISRRASK73vGwXMFS6IrVLC8CoYAVXTSpwX7Q2VDDAzTu7RhTevwwEAK2jVrggNAdTXvIxke1Oz9kseYy+YlkRwVo5Hi2Y1jhDlRo2il6HUc6HAe+12xYsvmJY4WqodC6ClHVY4nehPCJLoybSLQvOlVGPPuRZnebVkmKtVlehNAoDAlVOpJYqtefeTWtcBWRys0zT0csYkLssjagXjeGQ9ACCaHrbg09zzPsmZy66gbqZqUAVLrCTXm7NoSx1pQdKANV27mzYysR/7jn3iFgF9XFiR2q2fPNkbMv5ZC8JcxiRacSXrRhoaihXUAE0rWo7SZrWQDShmBPeHi+iuCmfNmPLB1Ckqi0DuI1JoNC5BC+umAyrJZzM5ABc7DJHl5ZSAUAuILW0YxEBGt5Go4VqKDgI5nbYZIrcqI1Z5FRGUGNxdSkM0mulLSKVJrzBAwZ9s+07ZvKbyNN2kLFjvDUu66AJl/6YUJNzhVFARXFF2n2qNobuL7kwzKoCFIMcxCrIZASymhG856hgDaQzEB6DtDvjM0oAZ6EuAY+GpLaIwNK0VaCrmgFnWs8O/tP8eH+3fZ3wTOCFplcgLfYupQVtMmtd43cCAqldacqb7Fv6Pl/wDbgPqGLZ0MkheSyWS20aAhUu5BTUeUOfeDjIcxt+XZ+b2jkVDGTOZkNDbVSBOwrY2vE6vaD70qT0xfbS7Z7nabBJb5SDHupQEXiqVCMlS3IUHFX0VNInurvuto7MzVh1tLqeYEEqSFdKioDnl3YDReyfZWPJZWKBVUlOJmpzkIozgtqOoHWlBiftWILlpQBQCJ6DoOA8hiaDiJtg/a839m/wCwcBU9nZqQtQHSZ+XpcDu9NfixlHuq5wNtOVZKGGONGLcXi2lRFrw87iijXQa9+NQ2LIqwtUH7u1CB0Lj8/T48Zl2/2dPPtOYxAEWwB1Z90lCnDfITStTQAEk3VAFK4Co2dDvWZpMxYkaxxCxqowBDWmjFVF/oIJBAViDi97PbYWDasryXGIK7g6nmDIGLNqxtXRVAqSNBQ4qcr2ZlhMWYljE/CryLWIpbRgyqWDMzq1FNqlkoaXEgnm08+s0k06hY2nhpCiSFmV4lZTG5YCwlCGK6ECQajXAEcGZkiCBQi5nOrvsxNpcpOogjQ+8RaJyIrf3HFrt9WjBjYGu4guqQTVXloTTTWpw5l8pLImXzWUumUgXAqtxcLYXFzKY6ABa1qoBAoGarfa2DdyqnwcvEPY8mACuz2UV9v5hjoY6yA+neZdT8VGbGhdnllTKyLCEMZgQknnVoST74dT+vGZjsJmcxmpswrhEZ5ApEkQaqSdVdxw1SvqHLB32NizuVy2YinVcw8pJVvCY+FTGFCm9iaDU4AB2/MD4OtA1VoKkgVKwU4U1buAwZ7M2K026lzrRyPFGqRxgWrEENVLWA3SD10HpxN7OdjhlwruwkntClwVUJwgFUtzK6cPMip/NghEZ7/wBJ/wD14CGsC9y/Kb6uPW6X7z5R+piV8f6Uf81h1IHNaAmnOknL1/bOmAgBF+8+V/2Y6sSdye3X9jEon0j50f8AM4Vfvh86P+ZwDMMCk6GNfxmp7ODnhIVHO30nr+rEgP8AfD50f8xjt46uPnV/j4BowEgsAxX4VdB6ziENgqJvDIropLShcWLGyGgJkdkfiqoF3dp0AxZPOCAN4tFrTxqV151Imqfjx1FRtDKo5/0w9mkuAynJuEzVm5eMgtczzJLcbRwqUQcNNag0PcDy0XJ5TMvl8nVlKbyMgacgHIqLAeQ+F7cN7Y7PpOis9EINEl3qEqeoVnkINaar1HtxG2gM02Uhy8c2VheJktlGYFzW10CU0LVpSp5nngMq21lCu0svdoSYzQ6HSW3n101p3Uxr3ZZyMzAtdDEjaV81JTn1ocZ3tHsZIJI8xJnYJt26nWcSu3GOGMdBXWmDrsY1c3Fr/RAexJPowBft7s2ua8qWSO3ySloppqeJSK9QeYNCDUAjPE2JPlJn474pgESSLijLBACJ1X7kWPRSARyodDo+2sjJIyhZEVPfow5j0EH/AAnQ9+BjLbMmSaOR9xfHvAlZHYIGIBaOBa8JAFASbaDlqMBlMsIWSdyJEd4pYs2jAqUZ0qruTUWmRbdTqVFda1t+yBQ7QQIaxRwBY6gkkyRqzk16BqpWvvad+L3bWd3m+aRQHjRy9bCjRiWF3cIoqDVQbXFxBJIFMDfZG0Z9JFU2NDKEI1BWEUoamt1trekSKeuA0LtIoVpugDP8Q3WJ+3tmZzMIqRLFYEQjeOVB4akAKpN5ampoAANTVhim25mS8cz/AAt4fbEcaJkPuUf4i/sjAZMPc1mnkfeEsAwOqFLt24DBXc18kG1tPKPSt177o+xANmw8BUQuGbmxWsbCsjKeIFygdjWtSdcaJhjP5NZYnjbyXVlPqYEf54DN+weyMtn4doF+OSbMOrPoWC2USVKg21DvTTkachgf+xR89J+j/h4Z7LbQk2VnsyZ0agVolUFQJmjFyOATU9STzAmHOuBf+V2e8x+jf6MAdZZD4VJvJGMDSlXBjVZAHktQnhYBKtzFG8XUACpHPdGfKyRZSKKUkQ5pIaNXRHiYEK5GqcKkmp5d+mJWyu0xefOJmQmtyO79bXNqAsxCpQmiqo1BOp1MHtdlN2iAyLx5tCqrIzMiSQSUvv5BtTpWgrrrTAaLsLtA8uWicLGWZF0vZTUChqLDTUHvws9totHKhVQxjfSrEVsavEFpy77cP9kcyngkCq6sTGrG03eWLq+jyuuLHa33CX+zf9k4AYyBHg76a77mKA/dE9mB3NbeWHaEoqQBHl3bW0sFjPLoRwgEHmCfRi2y+athYmmjk940ki+LkTgT2zsV55ncJGXKxWvI0VAFiYUUPKrg1bRl5UwEjPdsYM28cbpdG95ErkQBFIWkkT0qg51LDiK8uWJe0chlJ0MSwlVBJjGXUtmSY7PGPIw4nF6NuxXS0s3QC+V7ETKb9yl1bhTORUDAg3AXCytKczpTlg5VJ78u1w8VUOxlgMjEgUYNvNQTUEGlQATUmgCx7D7HkhilWOShvAMcikiJq1YsARxuhQm2i3a01IxTe6I9M4R+AiP6SbBYm3TQ8FCfgSZela8xc+pIpWuBzbuwzn81vGkTLRCJENXR3cq7tRRG9FFGHFWvcOuABdj9nTmsxOQVVN89zl4x748IDipbStOWtT3Y0vZOzYculkVqjmSZoCWPwmNlSf8AwYtsjHHDGsccuWRFFAFQUH6T851OJHhI/rEPyB9fAV4cd6/Ow/Uw4QbbjS3ldvYqV7q2YmeFD+sQ/JH18LwwcvCIfkj6+Ar9+Phr8/H9THoZr8INf9oT6uJpzY/rEXyB9bCGcH9Yj+QPrYCAZB8JP7wn1MISL8NP7wv+SYsBnB/WE+R/1x3wz8Onzf8A1wEASjzif3n6I8ehKPOp/eT/AA8TfDPw6/N/9cLwz8OPm8BEEy6+NWulPtpqc9amzTTHN5+EX+9yfUxN8L/D/o8IZv8ADH5v/pgIG/HnF/vUh/0YY2rFFKGRmSSNxxK+YkANeYtCkAV5UPsxcHNfhm+b/wC3Hjwg+ff5r/twGQdo+zIyp3iNG8dyn7ozvEAwPVRcvp9vfgi7IIxzUYVrDYNaVIFsh5N6MHUktQQZ3IIoaw1BB6EWa4HoOzvg+ZGYgYyKaho3V0t4SBuysZovF5JGnQgaYC52mBChcRtmHBPCEUsxI5XCOg6an48AHaqRpmpv5svwKxy7KLZSeYWWHk2h8tSAfjGDTaAM1A0IoOgaW0juIEP/AJ6cCEvueFhQMwOlTZJQgkVFFhGtK0NdMAKw7by8UiNCJWkjcGnlhkIZXiaER8NyFgbypFRQVxzsdH9tymMlYF3licgS0LAhhzvCqup9PecEuX9zaWNLI5LVuLaJmRfWlQ4VAG1rTlzpiv2d2WnyeZBaJFiYS8aCQAuYpCFO+W7v5UAoOeAu87/N3/Ff902NM2d9xj/EX9kYzLPfzd/xX/dtjQsjl5THGRIAtiUFnLhHvrqnAWMswXyiBXQV6nuHfiu2rtkwjSMuenEACe4en4vZiXKmlXYCnvqUoPWSaYDc5m4gJZWzTFhVUCLcylNaKlPIPXlX4Q0oGYZfO77Pw5lwbznJpFjarWqRUqeXksoFeWi+kYd+yeZ85/hH1sc7E7JmzWbja8LId41CCeBX4mqopEHk3i1GtBQUqDi63L+bi/N/DwFJtpZop5JBmRuzJVpEiZrA7eS5bijkAB4RrRRaKEUf2hlTl5TGs8OZejlN0G8VJIhuJBZjUKta9NTSuLTtd2haWGcDKokKNLUiZgG1ULI6qQC4dRatDqQdLWBFtjM9sQy8LSZqO4FVnSTfI4YSVANYpKeQFuGjGmmA1Adkc3LIJFzcRXnRTICh0tVWU0CgDQUA1Pfi4tzEauczY3iWUyJJIATaecTCwnWgI19ulFsb3SmSIRSwzPJbwvYqMtaALmIyQUdWIDFVtIo4ABoJ2we17zRmDMvGuY3MtUoRI7JcCSKhUIHNAG5HXhOArjmB4O46tWndq8R/0nHjIdpZY5JY4kjalnlqSRWMdQwoP/PRivaT7XHqB/ZxCDxeETXrcfF0ARm03a8yBy07/ZgDJO10595DTv3bfqL4aPbLM1FBAADrWNqt6B4z9WKGKFJDQRli3ICJqkj8jSnf/wDmDbY2xMtCtTFc/Ovg7cPoWqevXAT9lyZllLStClTwgI11ve4MnCfR0xNpJ52P5B/iYYCQeZ/QN9THQkHmf0B+pgHhvPOx/IP8TCq/nY/kH+JhkpD5n9Cfq46BD5k/Mn6uAdq/nY/kn+Jjhkbzsfyf/sw34nzR+ZP1cINF5k/Mt9XAet83no/k/wD2YW+bz8fyR9fCEkXLdN80fq45vY/NN80fowC37efj+SPr4RzB8/H7B9fHBOnmX+ax636+Zf5sYDz4Qf6xH7B9fC8IP9Yj9i/Wx3fr5h/mx9OEMwvmH+Qv04Dzvz/WI/Yv1sd3/wDtKexPpx3wkeYf5C/Wx3wj8A/yU+tgPG+/2lPYn04W/wD9pT/B9OPfhP4CT5KfWx3wn8A/yU+tgPErlTRsyFJ1oQgNPUced+P60v6PDxzh8zJ7E+theE/gX9ifWwEHPTvYd1m4w/S7dlT6DTUevAftHtlmkahmiQrQEAJ7TcTz7xpg/wDCT5l/Yn18Qdp5UTLQwSAjkw3YI/Saj0YAEPbbMnlm0Hotjr8eh9v6sMr2llmlRJMwJARJwUQUbcyUbhUHr6sT8/smSImsbL1XVaNz8khjaetDTn8Zqr3MsZMZUAuLiQbSYn0opNK0PyemAl7QFMu/4r/u2wb53bq5bKxk1uMaEcJboouOoFASObDmMA2fHiH/ABX/AGGxpuyvuEX9mn7IwGb7W2xtDN5QIzwZa5ijOSqpmF6FS5LxqSChop11DW64rdpxHLRTvPPGzyR5dE8YpYK7AMxKW30F/HQkjQHQ40HtH2fy8zrI7mOTVQVIqxpQcLAhnA5GlRXGYdr9jnKvDu1ikom6vkHE9RKXBXiQVZyxvPwbBwmgSOwuftzhMXJIglLqWJpa5WtGJrQEg8mNOVa3w6b4T+xfqYXYvY8mXzJuoIAyhmka2RkYErGtTQAMNeRoTp3TLPwEfzjfwsBdfYoSXSTX7wvKpFSd2K1ttYDirUAqlOKlSOLFV2ZiyzndQo0c0bGSNrQJVVW4WbkrsCWpcJKBiDpw4Pn9z2AszM7MTdbczELc1fJvo1NKVGnSmJeS7GwIyswDsgASSrCQGy1iXDVNRoBXQaYCm2bsmUyvv43zAkAU75FLhKMLVlUhRqzE0UeUaUxbjs/l1aadFKzbgxMpe+xQCRQVazTuIFOmLlcjGIt0pKoFtFrFWA9Dg3A+mtcczqKI5CKAlGqepopGp5nAZEslMsn4q/6MSNjRyS5qZIomkI3RJFoRRuh5RZga9w61064c7NbFfOQaKwitVTIBxEhkJEIJoxopW48IqeZFMaNsmJMvGI4svIqjX3tSTzZmL1Zj1JwDWyMluF0gkLHynJiq3o+6aDuAxZeGP5iT2x/Xw4ua4a2sPRw1/ap+fDUm0KH7m59IMf8Am4wHfCn8y/yk+vhHNP5lvlJ9bDZ2ofNP8qL+Jjh2t+Cb5cX8TAO+FyeZb5SfTjq5iQ84iPyl9mI52z+DPzkX18c+zX3n6SL6+AlRzuTrHQd9yn8wx48Jl8z/AIx9GI/2b+8HzkX1sI7c+8Hzsf1sBI8Jl81/jH0YRzMvmR84PoxG+zv3q/Ox/Wxz7Pj4K/PR/WwEnwmXzI+cH0Y9eES+aHyx9GIf8oB3J89H9bHr7Ofep87H9OAk+ES+aHyx9GF4RL5ofOD6uIh7QDuj+ej+nHP5QD8F8+mAmeES+aHzg+rhb+bzS/Of9uIZ7Qj8D8+n0Y5/KId8H94X6MBN383mk+cP1MLfTeaT5w/UxB/lEO/L/wB4X6uO/wAoh8LL/wB4X6uAm76bzcfzh/h4W+m83H84f4eIJ7Rr8LL/AN4X6uEO0i/Cy/8AeF+rgJ+9m83H8438PC3k/wACL5xv4eIB7Rr8LL/Pj/JMcHaVfhQfPE/qjwEvMQySKVeOIg9L29tbND6RgJ7U7FlhslIDRqWLMoJMa7lgK0AoK0FaU5Vt1JLZO0S0FrRk9eJ9D6KRmv5sNN2gJ08Vr6Zf4WABc04ML/iv+7OC7M7ZkgysRaK5SiAFN49BauslqAJ7aV0wMbe2O1rtllULRiYEEuvCR4msYVPxK0J5U6z9mZ/PIsQuR1CAcUE6MADUBrYtSFop5Dn11wEc9pt9OVOYGXGtlEZ5HU0HE7MpWre9jFNNTiq2vsDfTI67QWVUFDG4MbKTXURJbUkil3DQAg163G08vNmDSWIlLxqu/UraCAyLuVtJ4dbieJ+WKnKbAmYiWfeKxdmjjWOd90CoAua0KDQHrQFiNa4CNltnl5AojFNLXrFQtQXKsQ00JIvuqaV66V/8moe6T5R+vi42h2bZ7lVJDWgasbqD1pcFuPxcsCv8hX/qcvysz9XAb0+w8uTUwRGvfGp/yxw7Ay39Xh+bX6MLCwCGwMt/V4fm1+jHG7P5Y/8At4fm0+jCwsBxez2WUUXLwgDoI1AHxUx7+weX8xF82v0YWFgENh5fzEPza/Rjv2Fg8xF82v0YWFgF9hoPMxfNr9GO/YeDzMXyF+jCwsB37FQ+Zj+Qv0Y6NmReaj+Qv0YWFgO/YyLzUfyF+jC+x0Xm0+SPowsLAdXIx+bT5I+jCORj82nyR9GFhYDpyUfwE+SPowvBE+AvyR9GFhYDvgifAX5IwvBU+AvsGO4WAQyyfBX2DHoQr8EewY5hYD0EHcPZjtMLCwHcLCwsAsLCwsAsLCwsAsLCwsAsLCwsAscwsL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6" descr="data:image/jpg;base64,/9j/4AAQSkZJRgABAQAAAQABAAD/2wCEAAkGBhQSERUUExQWFRUVGBkYGBgYGRwXGRUYFhcYHxwVFxYXHSYfFxskHBcYHy8gIycpLCwtFx8xNjAqNScrLCkBCQoKDgwOGQ8PGTUgGx4rNDQsKTIzNS81LDUpLjQxNSw2LCk1LCkwLDMsNTI0KSo1LzAtNSksKSksKTUsKS4pKf/AABEIALMBGQMBIgACEQEDEQH/xAAcAAABBQEBAQAAAAAAAAAAAAAGAAMEBQcBAgj/xABUEAACAQIDBQIHCA0JBwUBAAABAgMREgAEIQUTIjFBBlEUIzJTYXGRB0JSgZKT0dIVJDNiY3KCoaOxsrPTFjRDVHOUosHCZIPD1OHi8CVEdOPx5P/EABkBAQADAQEAAAAAAAAAAAAAAAABAgQDBv/EACkRAQABAgUDAQkAAAAAAAAAAAABAhEDEiExUQRB4WEUUnGRobHB0fD/2gAMAwEAAhEDEQA/ANHzmazM2YljhcRiEDpUuxFevIY97N2jM2aRJarWG5k6XXUr8Y/XhraeTy7zSlZXinQXMQ1oOmnPn05YgdnM8zZmN5W4mgOrUFaOafmGNFomnbs12iaduybl9qSnKZpy5uR3Cn4IBFKYYG35UMjFiwXLRuAeV7W8XtbEfK5pPAc4LhUu9NedxFKd9cRs4NJv/hw/rjxeKYvN4/tF4oi83jv+lxldoZiKSDfSCRcwCaAUKEKDofjGGcptHNuq5hXVlZqbnQcINDqcO7R8vIeo/u0xSvDG2z4mJG8R7QK6i56kW+rERETabb+URETETbfyL5MxIxcq1oj6c6078esrm2aQa6FAaenEVImO9o1ACainPHvZ5pItdPFD9ePE4fUYs41F5mImrW86TaqY010i2ltHSqinLNu0fhMzs5DxgHQnX04ieGSW724W1pb6K9+PeanDvEVNRcR+rETdtuCbuGvk/H34dX1Nc4uJOHVMxETMWnimm077a6x9DDojLTeNfMr5WqMdxUbWAYQITwtKqsAaVFjGhprzAxVZyAKZLXZtwsG7a4ml0rBuWh0FNe7HrcKIrpibscYdxZXEScB5QhaRTaWFrFQ1GAI06iq+3AwmUDhGYsS8WYkbibV0bhNK9K4vyx8HhmOrRqrk9SpQB/8ACSfWoxaqnKiujKjps53WePfTbxSwRhIRo63Rn4q2/kY7JBdBFKsswuMRYbxvJdlDD0Uur+TifMbcxG3SVShP3yVdPzbzEZYvteeMc0Mlvx+MT8zL7MUc3n7H/bATezWmImm9bmrgE8+5hiEmUJy2XYyzFmaEMd6+vELuvWhxbvIDPA45MkgH5W7Yfs4iZZfEZYd0i/4S30YD0Nn1zFu8mtEQJG9fymcgHn3KcRDl/tWaQSTFi0oj8bJpxskdOLlW324td7bLM55JGn+ESMf2hiLFHSPKRHmSrN/u1vJ+Xb7cB5zOz6PBEss1SSzHevUpGuteLSrMg+M4UOSvzEgDy7uJQhG9k1kejGvF71LPnD3YfE4Es8zeTEgT1Wi9yPlIPyMMiJtwkR0kzBJfvW+rSU/FU2D8nANQRARSTs0zBjWNRNJquixqvFzc6/ljuxyTZpWNIt5KZpQasJZOAc3dRdyW61fSUxOkYNJ0WLLi49BfboPUiGvrZe7DazlVMxWss1FjQ8wupRT3aVdu7XuGAYk2YrSLFG0oCWtI2/mJA97HUvzalSfgj74HHmDIo7NLvJVgQGh38tHI8qQkvogpRe/iOvDh/wAHr4hSTXinfkTd73Tkz9w8le7hx74ZdTRcvFy5BXKe+7t2lNO8ivICoRYMitGnleZI6cCmaYUX4bi+tzaUXoKClScKLZigNNMZUSnChml4F7249XbTTpoBrWsxnDeOl4Y01RTXn0kZedxrwrzFfhGg8SPqJZgRQ+KhGrXdCR76QivoUV9JwESPZiCs016JSixmSQkVI1cXEtI2gCjly1JOPMmzYUBzGYG7RRwoWY0u6uATfIeQUVpWgqTXE01VhJKC0pru4l1s76dC3wpDoBoKDm0uWrnIjKwaQRSMEBqsXFEAyqda0LDeEVNSBQaYCj2l2f30ZmePcRpRo4QSrtxDjzDA91aRDQV4rjopWNiQeZj+SMeO0P8ANpfxf8xixwEH7BweZj+SMc+wWX8zH8kYn4VcBV53YcG7fxSVtbp6DgEtPwn+UfpxpWbPi3/FP6jjNbsAfbQ7PQTsGkQEjrUio7jTnhZzs/BKqq8Yomi00oO4U6YnySBQSTQAVJ7gMVmc20EF9GES+U+7Z9O8W60050PMdK4tmnlbNVy8/wAk8rcp3Q4adTQ07xXXDe3dkx7uaS3iZAp1NCoIoKfEMTNkbQMyliKCvDw0qO8G43esUx3bY+15PxcM08merl6k2TGTESNYfI1OmgHx8hgNlCJmpG3ScExt4WpRVUnQE3akksouXQlGXiwfYznO5ornMyNCDKKigr5EZFQKXei7Ue9KathmnkzVcrZNqsATw8RuJNArq3JWdSQn3sq1jbkbSaY9rm7lKNRbWtV3W3dsTpDmEB4CeQdTa1QQa0uroGB1UmtSaffMOYNK3EeglhzWYcQSyV1FQQLRoDRW95aSVeMnTdElD/RurCzGaemwZjLNEW+Hrf7meqO6+WcHmlhiHGnNoia0lHSWM9/o7wVHuAXRmDhWSlynmkq1B3i61tPIitVr10JpYM3QICWFtxRlqzwgeVu66ywjQPCwvTqCApE9CCAOX9Iu7Naf7RlW1uXXij15nQg8b2bC9yNYtt22t8ohOerlKzGXE0RpHxIwLxk0aq+9VgRa1DVWGh06HRrwKC+F7AYmCqhFRY4JtVxXWp04tQwp77R1Jmdgy279VroaR5mLvU60FT6SjHWoPF15EKs9KwSVEyHQxNyLke910bu0YdSetFMYcZaItHp6oz1cvMeSARkCgyxKwA1pJHI1TTXS8ArXowPTEvKZlaxqtDFJGN361GqGvepBp962I6lwaGrTQioPWeE0ry99p8TqOja8Za8KGofx8B6XjVk9ANa+p37sXuiZmXWUrl2Xm2WYEd5WOjL8ZjNvrriXCw35pqssasO42Gh/wunsw2mZBkjlHkTLY1ejCrID6fuin0kYj5VbREDzglaE/iMLU/M0JxCHrK6JlK80cofijkX9ajHcuKRwD8O49hm+jHp9Aw+BmUPzjIf+IcKI/ch/tE3/ABzgOZupTMjq7rGPykjX9bHDzyAZhmPkww+y8kn2LGvtwxGa2D4eZdvijLkfnRfbjy3GrD+sTFfyI9G+IrE3ysBxYCY4Ym8qVjLIPQG3jD5bInqJw82YoZJqXU8VEPhG6h9V0lB6owceJZSWlkXymIgi+ImreoOXJ9EQwmIQigJSABEXrJKwpSvUgGle92+DgFuBpCTVV8ZOx0DMSWtPoZqsR0VQORxzwhiRKBV5KrAp0tTmZGHSujHrQIvM48ugAKOaqvHmGp5bNQiIDrXTT4IVffYdF5bumkGp57iOug7q16dWr0XAcWDQwqxtGs8taFmOpWo5MeZI8laAUqKdaRWUO3Dl0pYtPuhFLWtGpXlao56HuGPFEKU5ZdPWTO1faylvjc+jyvTuxdSy1lOscVdIgdN5IR77pXX4K11JDsrm5ZJFJY/codKg/CbpdQ6nko9JqUoIfpJOR+RCp6egcvvnp0A08B6XMHFf6Sc0otD5EYOmh6agHnc2mPDOLQgVgrVIjGksve8jHWND1Lan0eSQ97y2+xhX+lzD0tWnvVHIkdFHCvWpqCxs0AZlLUKho5Tc58bKbofGMpFQvQVp6lFMMzZ3lShI8i0VjSnWFCReR51qIvfzGI+wZQc6NakxSEnRruKGhLnic9xAWOmig88Bf9of5tL+IcWOIG3h9rS/iN+rEDtntx8pljKiF6MAwUVYBjSqihHOmpBA7jgOdpMy6ozLLaiihChrrqjS9a0rpoLT6e6m2nnMzNEkWXY3ELvFapNGBJG/jagAoRXrQ8VcVOVzy5rOZffyXsIwzAIGVRxEq7I1qjhqXoOQFKNQWWze0vjpnggVUkbyqtxCNNJWSgsqAARo1CujdQ97QzOaMkUVryEDeS2hCgV2paS+lAEYjW7i9GKexf8Awf8AXD+ye1QzU7pIsibyVikauo3kbRLY0qA7xVCqWoba3ag6DEK1e79X04DUc1AHUhlVvQwqKjl+fA7tvJzbm4sqhASQGNORoCQNUqaEGvCTgoxT9ooJZEKRggEeUsu6KmuvFQ6U7sAK7BZomliJkjcvVUVqsIzU/crmowt6acfQGuDHaoIyr1JJs1JABJoNSBoDgMyeeePM703GCqAA1eyUqQ6gMF4i2olpqCxupUYKM3tZZcvOBoyKbgCGp6KqaV05f/uAvMZptXs5m5c5mJYUQqZKcUgWtI4wdKVHX0GgxpeIGy/Kn/tj+wmADE7PZ3rCnzq9edRbr6uR6jQAyhsPN9YkrrrvRXVRzqprU1U1qaAElxwA4wsAEfYLN61iQ9fu1NVpbrSoI1AYG5KChK+LELwt4ZWiljZVvAVqqFaQoGrHItFgzHF1CpJU6KSa6CkwJIB1HP0V78VsGVWR80jqGRnUFWFQQYY9CDgKOPMXU1NbiVKiwlxWrIrfcpxrfCdHFSOoxPgzRZr1AMlvGq+TmYxpvI68nXladR5J0tbAjkZilyasoeSMhiXuSOVwikjia0ABTW9SBYzGsWLfLZ24CpbmCGqLgxqFa7ybz5Ik8iXVHtbTAW4j0QRtUeVlnPIacWWc8wpAIFdQB8JBX0pDABOG9i8V2m6nUkvE3dXi09MnowxHmAQ1Ro2sqqCK0IBzEI5q6kC9PKUgdaF+tJQm5tGCl2WlCNN1nEppobVcDlQHkBUJMZvVlXh3oMsYPvJUbjQ+qQBvjbDc0t9Sum/h3ijulhoaH06qP93jw0jVrbSS6to5CdF1Ufeyx1p7eZx6klA41PCjLmEP4OWqyj4rmb8oYB3NzgrI68mjhmH5LVP5lXDsPlp/8iX9iT6cQitEs+CmYh+TRk/wD8+Hlno13c8r/oVP+rAectPaiP8AAhll+N2qPj8r246AYgANWghVF9M0xA/WF+XjxClQqd/g8Z9SKZW9o0xxc1Wj0rUmenwmkNkCfGor8QwD4WygTi3IEUdffzOBcx9Q5n0vjgNtLeKwmOIH+kmNd5K1Oi8VT/ad4wzW2ihtVDKH6A88xmD+KTaD8IkcjjyHB1oVW0LaPKSI0tiUc97LoT1AoDQ0OAkRCgW3joTuwf6aX307feg1P5x7zHo0tYMxKV8a/WZ+W7QDp72g7rR744bLeUW4TorlNbR73LQ05t3kfm0t8tLQ18koLRQXLDUfcolGkkxGhpUDly0YH3lN1zWhkWoBpu8slPLc8i9PTy0FBVjWJm5JXRIVpDKHYyyllfMFLdVCgFYiG0OlQNAFoW8Z5lYxRsOHfxgoWBUNeCRKxPj5jzKCoXmeQOL/ADY+2cv6pf2U+jAQW2VmSa3QAr9zFrlIgOqpWheleI8tKACtWpuz+YYEb2IBqVqjuWPVpCX8Ye4HhHwTglOOK1RXAC0vZWdq1njoTU+LdiaDS5jLxH0nlyULzx3ZGwny+bQvKr3RyjRClDWEk1LtWv8A+1OpJllBJHUUr8dfoxDzP85h/El/4eA7tz+bTf2bfsnC2zlI5IWE2iAVJBIK0B4gR3f+A4W2x9rTf2T/ALBwtrbMTMQmOQsFNCSrFSLSDzHq5HTAA8G2bH3UAiCDhBkYtmisvEzcYtqzhaLr0qK0GK26CBZ6PNGWu3TG3drHJGoSURSWcixNikCo05gYIJ/c3UAPDmZRKFAVmKFWXqrWpU3am7XXmCCQRHacKLJnMurXTSGx5JAR4wWsqIWcWhywUnyNK2kcwu+y+2YIUjRA7ayRlqiwoqvxqyV3nkAgSENadKkaxde44rNg7XaKFIo1QF5RekSUJBUBWMnM3XISSRRXOvPEij9y/KH0YDYMCXabtUIr1KkoAVdHR0vqaMUcijC0k1BHImuC3Aht/sslS5Z6SSqtgqbhMbHDFy1fKuFKUoByGAHZIFlzStbRPCXgNzxtGFUBRId4CZmZqgKa0IHI8yfKbHeDJTBi1DGaKTUJQGoA1oO7iOlBXQYFuxO5jhkizD713nkR46XlXDACVYyblFa+SNQFPQnBzmMrZkpRczko7Fm0JJXU20FvLlTAXWIGy/Kn/tj+xHieMQNl+VP/AGx/dx4Cfit23mpI0BjKBiwXjNK1rotASzdy019HPE+WUKpZjQAVJ7gOuKfN59ZyEjlUAN4xShvYFTQC4cIPVqcgaEHAUvZHbM7TiJxwsjuysUVonD67tFUM8ZuC3GoqDRjUVJdn/dsx+On7mPFF2TjjjmkiMarJEoRGEdlI6AmJWZmd1DDyjQGoA5YvNnnx2Y/HT90mAy5J330y2qfHz0G9hupvZPKQyVHXQgaDuJw+c6yKZCugDMTvIWqAOKg3hvrQKdDWoDBqCydtUyzG1IrdzLmKPU+MJmagNF4RpzqT8Va1U+zswkYYg8Icml9VVry4Jau8LAgEmlNaaEghdZLaoPVlKnWvC8TKOt9SjKNOKpVdG3kREi2seYrztWhLCo4UJ0Zree5eoEkethIOoKtir90A2ZuFlBuaFqlVarWyJaSVFTSpprUVqKc8VeztvC4IxKuKGlLSOYDKpFCOYoBShIpRt24FO9AqpJWgKmvlIsZBBJ6vAxDV99G12uHopRycUtLXL0CSmydB96shWSvwWXFVFma0poRSlOKlPJCiprS4hRU1DtESQ0bM7BONDSoA1XnVbbSgPvqowSvUHLN1OAsspKbgG1a6O70sLsvIf2D+VhpZPF+kxP7Tl8uP1tiKuYoahriATX4TKoNw9bZeF/8Af+nEhZAKiugYj8ne5df2VwEnMNUsAaFi6g9xkcQqw9UcTt8WGxma8SkKPKUnktUIjJ9CQqZSD1Yd+IayVAuJ1HEQNRVSrU9I+2qekjvwpZ6nkKmugFwrcKgD3y3BRTqsUS/0uAkXDkBQUGj9FQXKj+gA72TvLKutaYlRk86sKctOMF+Zp1ncch7xe7rChpQanTWpoxJqWqTybiubuZrnPAq4hZ/baIwTiYkNwrxUFKkMzMvlVBNSGkqCbE1IWM+fClQoJZgViSM8RA8pYmOgA9/mG0FaCpxWRbaeSNWVY14V0vkWy8VsBEPAlKkspuenlKNcSOym0N5nqUP3CTmUPJ4RXh6dByApQKo5jidnppLZEg0aNRQiW1+Hy3AjZWIJJAoQ1xrStcBaZbMs00HkBRNGnCX04xRABEqqNKlQwGmt54sHGcH2xl/95+wMBewoszl0jgdKxnMRsHskBQGVTQllpz7z1PPBtnR46D1yfsHAPZ+e1K666aKWp6wOQ9J0GGTni0DPHQm0la1KnSo5akH0d+K/tXt45VKmFpEbS5QXCtz440F1tBzFddOuIPZ/KPNkyu7MMcySaMWMoe+iva1QilRWw+TQDXXAcyfbW541CVLgVqSlpYinMcSnioQfenuxJynaJJ88I0BO6ElW97qEoPXoT6hgG25sCfKyK8riWMKL92zPK6lxWTdSE0oCQXFfKWgNMTPc5mZc2I3kV2aLfBUNbQ4Fb6iu88gHXlQd+A0Tbn82n/spP2GwM9sdv5jLkqojKtHVAxoXKqS4IAJsVRVnNAoPJsE+2x9rTf2Un7BxC7Rdn1zUNLnR1FUdOYNOVpIDA0Gh9Go54DPYu0qAxytRCtrosYVdLdWEV/vjz1CitCOLWk2uZGzebnkhctJQCNLGUqIkE1NQxlRFYVWvMiulcLMZmOPNLFuo8o0aHdrIrEllIpWiEFnPN6Gg5UqMeOyUkrbVjQ5Z5I43IYBiRFUGsj0ICjXk9aioGApcvt92kCZPR53VdGuUFlXULIOYDABjyspSi6Fdr/D/AMa/Vx52Rs+EeBxMoWZmklmdtd3GZ3sSFPOTBEUFQTu1JGhrhz8kfNj6MBr2f2gkKhnYCpoK6XNQkKCdKmh54ott54z5SougJkhAYleG+ZFDK6MVJBPfir7buI2aqNOsiMZUZ2RVSlBZatrmvNWPxjTAdt3OsUiijZ/B5wqUjR3RGUi0oyy1poCAVbXQV5APM+caGaSMDeOyPMHQWSOIDThcMrTI1HNCatVipqoJ0HI7UM2RkpG6gRSAl2LGoXQVkAdgQdCfz88ZRsnYmczeYOahMpkdp0YRjwRAkLqEjSQqbTcAxBUEW9+NeyuSmiyMyzFKiN6BSWYAqfukhpvWrreFWvdgL7KzFrtQaMQKdw/XiLkZApzBJoBKSSegEUdTiXlxz0pxHFDtHM7sysS9m94wgQgjdRHiDqajpzGhJ6YCPt/tfRhBCqu8schVpDbEGRa7pzWoNoYnqNNKVK0LztDlTDuV6O1rIXlZ0WigIeJr28tiOQ8rngc7XbRaONp5ScwjSlbnAMcd6gjL7qtukdONbamtBcLsWWyMzFmLBAzJE7cBKASXcxqGItoFUllJoAQBWuALMtnlaXx0e7kDVvDrvFAoFSQHVVNdFqagqTqTi+yB8fmPxo/3a4o9m5QTSrKtlobiEhYl7CRvY+M8DEVW4dK91LzIjx+Y9cf7GAyHbvbnOZbNtHlyQqTy1DFnWQGV9CrUVRowouop5RqBjRtkdqF2hst8wqlSYpVdOdjqpqteo5EHuIxnXugBaA3AOM1MvpK72Vq19Fw/NiZ7mebnOy8xu1rHdLU2qf6COo4pVYU/FwBZ23yck0kUMYS6SJ6FioZSrxkGO5hU86jXTTrigk7KzbiaCShlabLOjmgtMkstTVLj8Ia10anKgxK91XJF2y8irVoYcwytUCxiqWsK9a6g9CBi8j2iszK4JJPgNeFl1MshPlAd/PAAeZfMZOQw5gK1PfoS6nhQkEMAR90A1GtTzqcTU28nVhr1rz51NeYPE2v3xOpoQYybJizGfmSZA6W1tJNpNuX5qDRvjrgUzGcZZZ4cpsrLlYDRnEcYZFDE1KORUEKORqb6jlqHodoIqirpVdDxAV1XSldKkIPQI6Y43aWKjeMQ6D3y9aV694/Vi37AdsV2hI6eBxwrEpqaVN11AKFBboTz10ODo5ND7xfkj6MBmv2cQe/UH0MOfPSnLUBh3H149R7RFKimo5dy05UB9elR3VoLo7Ptxt6LJSRIMlFO0oNAQq1odaFlINNCdeo+Md2J2oyubzYykuzYUmLFW4VULa1GXhBuIFOtD+bAWC52SWVYobLjSrOTQBmCggKKk1APvRwjuVY3M/2bnkjigDIZN9mGYroKXIdKkXGpFa15nFzL2fgy+ciMKWFwt1GYg2yx00YmnlHlh3ObTWGdS1RxZmhoTrSM9PV1wEHsbsF8pmBG7KQY5XA0Lgs8VdQSbKioB6k64n57tD4FsyOYLe+7RUWtAzldAx6DQk+rAv7ns1+cDMxaVoZL5KC5yJIjxEc+fLkNe7HO02WmOQy4e4pvY7auhHkvTRYw3xVwDOQ90KabNxwTlluzEaC0Ju2ZGhYqAVvUi/nc3LGl537tB63/AHZxiOwsjvc3lMxThXNrbrzaSVrjTn5IjH5ONuzv3aD8Z/3bYDzt7NNHA7owV1FVuBYEjW0heI15aa66YB8j2paAMSXlpdIkYrcwmAerK1CyKWcXAc7RoATg027sQZlQLyhHIjUUJFwK1FagUrzFdCMAG19izRyBcrLE7R3hjaYJEVlW5VmUkMRb9zUDnqRTAQttM+ddmlzFGjS4w2MtpDeStDRyCdLyBULU61Eb3IZFXP7tBLbuDVpBbVlaoAWppQSFaVNLNdTi92jlRJHHlZksRVZhmjVZYSwcod0vEFBopuYq1Ka1riB7m+WXw8urEgRsoBUqWBAqUuYmgKan4T9NBgNO2ufteavm5P2WxX9oO0ngkYdoyUtqZC8aRoeiku4JJ6ADE7asdIJz3xv+7I/ywL+6FkXkhiqQYSVVlK1AY8nJA0XXUllAA63UwAVms5nM0ZM2xi8FIARcxau8bmctEKsQGBYV5kMQagaee0nb193PYio8mW3N0dyjicUljrTeIFZ1DqPekjSmOjaEixRIqPmIt41zsnAIiLbKqaAFlAZiBcDroxLVL5ibM5ps1cgiIsUS+MjVlDVjjiZxeQgLAUIo7UB0GA0/3NMghyz5kLxZiSRlJ5iFWKRIO5QiA05a4D7m7z7cDWx+3M2WjkIkVCCTaQ7eNYECQKbQI7XBC0YVIPU4i/ZyfuX830YDT9tyNdK00gSp4Fnj3jICxChBE4C3ELbcDyqSeWK7JTNm8zHFNl544ogzO8qCJ+KqxygE0dFFVYEMo7ipOCjtXtLIQrIsyLK7vGzRJRpHZaFC4qNAFB16Dka6hufbLySIsiwKrMtpsOuhKxxSV3lyUuLUWtbbTUjATey+3YsrkZY96YXOYzDotKEozlgA7BlSoIILYKNl5zeZKWsjO25atZY5a1Q8YaPkD6QvLkMAeSy0ioHgjQwuGKNJG65cta4cJl2kpHS1tHCgnqeZtex2Udo53qtiRSodLGVyp4GQKANKMNStGFFB1wGmQcvjPL1+nGS9u89KNoTRqQ6WFjE6uyGkURu8XWhqBqwp1xqmz3JWpPvnHp0dgB7BjOu28ML5mXeRq4jZGloheRlMahF00VQSTV6gXVoSACAPlc9MiyPIkIWhCm1GiAVa3Ro7LdYWrTU3MBqWFCXZ0cUT5ZHeOaFMnmZhKqmMOX3UYBLMzq4qwJPk3AAaECp21Ll87EzQQxtKhjLTSnQRgngj3j0joObPQeharggn2OsYgkaKJDCh3d9S8hk4d5IoZgFBsKIGLAqNVrTAWGz9gZgAb0m+ZiTFY9iBqVVplK0ppRNAALehOC7ZUIheVFqVRYVBNSaCOgrQa9MUO19qy5e9nzG9YOGpGyR7pGK8EkBqTzOpqaGtRTFhs7MsN9IxuPimFDTQqetACKA007sBm3b1wzyqDQ1mIqK0kinZmA9cYWh9J7jgi9ypq7JznQbyanPQbhKc9cAe3trq+0J4TQMuYkKgjSQODVTT3zBiK+o9+Dv3J4XXZecV6E7yShGoYeDRgGvXlT1g4Cx7dwmWOMA8Jhk5m3UNFz+98pT+OuLE5dY2jtCoCMiKAAAneya6czpgH7Y9pRHBkrgSJopoTYBVSdybgo1bmOWtQMFm1pKT5MU5nJ1PqaSi9/pwF1kh/wCoTfif6MvgL2JmnTa2cjey+SOS6h00eMBqA6VDDTT21wZZFv8A1GYfef6cvik2h7mTvLLOuatmkkZlNhARGYHd1V7iOEHmK09gUPuMxsMzmraBFqHqNXaq20buHHWveOeNcwIdmOxsezDJIZyyuAGBWnEWrUUJ6mgAFddSdKEB2vDWt2vLk30YDPPdMvGegMhBhtBVRowIcCtTpW5q6cwuBTZZ/wDX0stDGeUXEcvHLXlSpKgrr8LGndp+xce03hl35EaKQLFBuuNah68OoHTp01xVbI9yIQTLP4U5lWS5mK1MgEl/ES1bjRanlpywBJtn+dQer/jRe3nhmSC7Mi61lPhFFK1INE1qe/1Yc29IFzWWBNK6Ad/jofbphkSfb1tTqJiBTRaBQde81HPuwAl7m0321oF4o5HJHIFnjCqD6QGNB6Dib2/zATY+Xc6WyRH2B9B6cBvYntEBn0RFZVjTivAW43xjQdwCDWpr6KAAv90ZlGxsuWBYCWA0WtzatRVp1J0wAp2by7mTZwIASBo9R755ZgT7TdqekRoMbRnT42D8Z/3TYxnK7eAzuRhAHFPCCAQVuEik0I5iMKIxTQu0xGlMbJnh46Duub90+AqM52mYyUj0RGIOlWe0kEUPIEg+mgrUVUMI7R7KvmJBHlphuhxsr3WPJMS9I5FQtIgFCwao1AJryKNr7LyjTSXb0MwAk3cjKpLa0Kg0uKkk0ppSvPAJ2smMSeLinaGBmucy+DNMbVJRStCVNqFqAEKoNQSSoeM07mXdvNG7RSAMytI7hQTUsCQtzUsCyVCqqkGvllnZfOKczGqkuzLI9aBEUBAN2i3m/vvAtGgr0xnm1IlmMUjqwmPE4UKqLBILVSoIYcN7qWapADGgcVufc24dqKOiwMOhYkBaVIArUVppy1ooKjAartfMDcS6HiSQa+iJjUeii4lSRK0VHUOtoNrUINKEVrpzA54rtvAiI1Na72nSgMEtAfVTFpHGGjAYAgqAQdQQRqCOowGSTbZzObedM1KIlUVpEy7rdsxAZ6FxIwHvQSDprWimr2/sCIZVZ5mV8wVDEGUqyMpC8DpwM4ourNzJNtTU2HabYsOZzTeCzWMHZZVmViByCsirRmRWQGrcKihAoKN2JZmXLGp3cboZlVlkZt4asqiMVJ3dpKLQgUZuKq4Cu29tjLzZVbssqTSItlVZGAVQjGLUXhglwNWCkEE8jim+xh+D+mX+Ji/7Y5OBJRnMsWZGsLK6SIK1VajeWgqQak079daYp/sq3nE9mA03tMjRTvYIysgqyKlHYuQtXZQzNU6ahVA07yua5mNnzjTZiIJBGSiywgVLa+JKgtGH5+WOgqTSmCvaO1pnmlaRQSjlWZhurACAtoetCd4oXl5Y0Y1dXOyWyztDMOuajJiyabsI3kvNODfJ8SaD1jrgK/IbSjkopz82+QFGEbcAiVgAZJE0oW5EEFrqadSmHbkgvjkkQiSKSnC0dxEbng3gJlYWjStaGutpwAps1BvcnlwMxEzSgSrbHvJYY1KxqaUqZtOZqIwAQoatx2G2fJCMxRGMU0TmrRsCPEkrMJC7KFbVCNaEeVQLUNS2NIDGNa6v+8bX1YCO3u0nRc0kRa9nS600YRtFECItDWRvJr0qTXTBZsKfxNNeB3XQ9Lzr+fGd+6Hs8eGySExNe8SFHuDKtkVWjtBuLNbyFeCg50wAnszZ4ebRlhs4jGirKZCXRVEbuQGlbeLzIFXAWtSASz5wnaCjKlnjBCswVTJRo93WNSwUPS/ioAbCdQCMRuz2w968s4ESSRFpF0FptSRAyEXEW3wuQTxOq9RXEPwGXLZoiBFR9RI+XjkdlsZqmxTYCCFU8JFHFda0C47Qe57u5BJMyrFIqqJ1S2SCS0WmW1vJLaVUkksAQeeDDKoYITFJJvGC5W6SlAxuJJofJWgNB3CmlKYFst2hzWbVUh2gjEi8IY1jkZI6XMtgDVqD0TTQUOuCTbeYQRuRIZFXwc3VuLAGUEknmaqR6xgMH7YEnac9FNTmBoQacl542L3J4yuzs8CbiJ5wTrqRGoJ16afmxnpg3u3XStaTsxA/sQFPt0+LGje5UpGzs3d76SZh6ipp+rAAXaSHey7PU1NoduulIoSPi0GNC2tNXN7PFea5RvjvfWnx4DUyRlzGT5lUQl6c7WXLr/qr8WLTbu3jDLk5ZozGsUeVPO4squdVGlT6MAZ7Lc/ZvNDp4PGf3f0YMcYjtvZj7SzzZq2WKAqgCtWJ5KKK3BSaJpprU4tF2MKDg/XpgDXtEjvmYFVmUBXJta2jGSIBtQa8AlX0X6YHNp7TmhEY8KlZjOysbhQpxEAcPRaa4pJOz0ge+KaWHSlEC661rUoSfVWmOZvYWYewPmpTu6mOqR1BbmT4viJHfgDTsBnGLZyJ3L7uaoLEVF68Q0pTiVj62OC+uMgynZdjK8kkplaQluOxACSSxFLeZPL2YltsVSOSLQE6htaDlpXAEXbJx4fs7+0Ye14f+uFlZydqulRQBzTr5K6+rX8+AeTss+TzsWZSNjayPJErBmZQQbo6kLXSltR+bE3YPak5nau/y8LNekvA9EdQojBJFSOY7+uAGtlZQpnYX85ln9qSiv5nGD/tfAsmx8srKGq0IAIJ4iGCmisp0JrofbywKnKukmRvW0HLyMPyvB/qn2HBntpK7NyQ6mXLD85wGGdmXb7LwBiXtzqC46E2OQNOnLl0x9KDPCSXL0pQgN10LxS8/Z+vHznlKQ7Sy7VBbwiOQg8yb2I/WR16Y3HszOWfLgjyUjA0ppuZj39a1r6cBZ7SyURkkKRq8pWpuJ3bOFdbWA53IZFJ5UArXTAftfM5TMCOKISRRASK73vGwXMFS6IrVLC8CoYAVXTSpwX7Q2VDDAzTu7RhTevwwEAK2jVrggNAdTXvIxke1Oz9kseYy+YlkRwVo5Hi2Y1jhDlRo2il6HUc6HAe+12xYsvmJY4WqodC6ClHVY4nehPCJLoybSLQvOlVGPPuRZnebVkmKtVlehNAoDAlVOpJYqtefeTWtcBWRys0zT0csYkLssjagXjeGQ9ACCaHrbg09zzPsmZy66gbqZqUAVLrCTXm7NoSx1pQdKANV27mzYysR/7jn3iFgF9XFiR2q2fPNkbMv5ZC8JcxiRacSXrRhoaihXUAE0rWo7SZrWQDShmBPeHi+iuCmfNmPLB1Ckqi0DuI1JoNC5BC+umAyrJZzM5ABc7DJHl5ZSAUAuILW0YxEBGt5Go4VqKDgI5nbYZIrcqI1Z5FRGUGNxdSkM0mulLSKVJrzBAwZ9s+07ZvKbyNN2kLFjvDUu66AJl/6YUJNzhVFARXFF2n2qNobuL7kwzKoCFIMcxCrIZASymhG856hgDaQzEB6DtDvjM0oAZ6EuAY+GpLaIwNK0VaCrmgFnWs8O/tP8eH+3fZ3wTOCFplcgLfYupQVtMmtd43cCAqldacqb7Fv6Pl/wDbgPqGLZ0MkheSyWS20aAhUu5BTUeUOfeDjIcxt+XZ+b2jkVDGTOZkNDbVSBOwrY2vE6vaD70qT0xfbS7Z7nabBJb5SDHupQEXiqVCMlS3IUHFX0VNInurvuto7MzVh1tLqeYEEqSFdKioDnl3YDReyfZWPJZWKBVUlOJmpzkIozgtqOoHWlBiftWILlpQBQCJ6DoOA8hiaDiJtg/a839m/wCwcBU9nZqQtQHSZ+XpcDu9NfixlHuq5wNtOVZKGGONGLcXi2lRFrw87iijXQa9+NQ2LIqwtUH7u1CB0Lj8/T48Zl2/2dPPtOYxAEWwB1Z90lCnDfITStTQAEk3VAFK4Co2dDvWZpMxYkaxxCxqowBDWmjFVF/oIJBAViDi97PbYWDasryXGIK7g6nmDIGLNqxtXRVAqSNBQ4qcr2ZlhMWYljE/CryLWIpbRgyqWDMzq1FNqlkoaXEgnm08+s0k06hY2nhpCiSFmV4lZTG5YCwlCGK6ECQajXAEcGZkiCBQi5nOrvsxNpcpOogjQ+8RaJyIrf3HFrt9WjBjYGu4guqQTVXloTTTWpw5l8pLImXzWUumUgXAqtxcLYXFzKY6ABa1qoBAoGarfa2DdyqnwcvEPY8mACuz2UV9v5hjoY6yA+neZdT8VGbGhdnllTKyLCEMZgQknnVoST74dT+vGZjsJmcxmpswrhEZ5ApEkQaqSdVdxw1SvqHLB32NizuVy2YinVcw8pJVvCY+FTGFCm9iaDU4AB2/MD4OtA1VoKkgVKwU4U1buAwZ7M2K026lzrRyPFGqRxgWrEENVLWA3SD10HpxN7OdjhlwruwkntClwVUJwgFUtzK6cPMip/NghEZ7/wBJ/wD14CGsC9y/Kb6uPW6X7z5R+piV8f6Uf81h1IHNaAmnOknL1/bOmAgBF+8+V/2Y6sSdye3X9jEon0j50f8AM4Vfvh86P+ZwDMMCk6GNfxmp7ODnhIVHO30nr+rEgP8AfD50f8xjt46uPnV/j4BowEgsAxX4VdB6ziENgqJvDIropLShcWLGyGgJkdkfiqoF3dp0AxZPOCAN4tFrTxqV151Imqfjx1FRtDKo5/0w9mkuAynJuEzVm5eMgtczzJLcbRwqUQcNNag0PcDy0XJ5TMvl8nVlKbyMgacgHIqLAeQ+F7cN7Y7PpOis9EINEl3qEqeoVnkINaar1HtxG2gM02Uhy8c2VheJktlGYFzW10CU0LVpSp5nngMq21lCu0svdoSYzQ6HSW3n101p3Uxr3ZZyMzAtdDEjaV81JTn1ocZ3tHsZIJI8xJnYJt26nWcSu3GOGMdBXWmDrsY1c3Fr/RAexJPowBft7s2ua8qWSO3ySloppqeJSK9QeYNCDUAjPE2JPlJn474pgESSLijLBACJ1X7kWPRSARyodDo+2sjJIyhZEVPfow5j0EH/AAnQ9+BjLbMmSaOR9xfHvAlZHYIGIBaOBa8JAFASbaDlqMBlMsIWSdyJEd4pYs2jAqUZ0qruTUWmRbdTqVFda1t+yBQ7QQIaxRwBY6gkkyRqzk16BqpWvvad+L3bWd3m+aRQHjRy9bCjRiWF3cIoqDVQbXFxBJIFMDfZG0Z9JFU2NDKEI1BWEUoamt1trekSKeuA0LtIoVpugDP8Q3WJ+3tmZzMIqRLFYEQjeOVB4akAKpN5ampoAANTVhim25mS8cz/AAt4fbEcaJkPuUf4i/sjAZMPc1mnkfeEsAwOqFLt24DBXc18kG1tPKPSt177o+xANmw8BUQuGbmxWsbCsjKeIFygdjWtSdcaJhjP5NZYnjbyXVlPqYEf54DN+weyMtn4doF+OSbMOrPoWC2USVKg21DvTTkachgf+xR89J+j/h4Z7LbQk2VnsyZ0agVolUFQJmjFyOATU9STzAmHOuBf+V2e8x+jf6MAdZZD4VJvJGMDSlXBjVZAHktQnhYBKtzFG8XUACpHPdGfKyRZSKKUkQ5pIaNXRHiYEK5GqcKkmp5d+mJWyu0xefOJmQmtyO79bXNqAsxCpQmiqo1BOp1MHtdlN2iAyLx5tCqrIzMiSQSUvv5BtTpWgrrrTAaLsLtA8uWicLGWZF0vZTUChqLDTUHvws9totHKhVQxjfSrEVsavEFpy77cP9kcyngkCq6sTGrG03eWLq+jyuuLHa33CX+zf9k4AYyBHg76a77mKA/dE9mB3NbeWHaEoqQBHl3bW0sFjPLoRwgEHmCfRi2y+athYmmjk940ki+LkTgT2zsV55ncJGXKxWvI0VAFiYUUPKrg1bRl5UwEjPdsYM28cbpdG95ErkQBFIWkkT0qg51LDiK8uWJe0chlJ0MSwlVBJjGXUtmSY7PGPIw4nF6NuxXS0s3QC+V7ETKb9yl1bhTORUDAg3AXCytKczpTlg5VJ78u1w8VUOxlgMjEgUYNvNQTUEGlQATUmgCx7D7HkhilWOShvAMcikiJq1YsARxuhQm2i3a01IxTe6I9M4R+AiP6SbBYm3TQ8FCfgSZela8xc+pIpWuBzbuwzn81vGkTLRCJENXR3cq7tRRG9FFGHFWvcOuABdj9nTmsxOQVVN89zl4x748IDipbStOWtT3Y0vZOzYculkVqjmSZoCWPwmNlSf8AwYtsjHHDGsccuWRFFAFQUH6T851OJHhI/rEPyB9fAV4cd6/Ow/Uw4QbbjS3ldvYqV7q2YmeFD+sQ/JH18LwwcvCIfkj6+Ar9+Phr8/H9THoZr8INf9oT6uJpzY/rEXyB9bCGcH9Yj+QPrYCAZB8JP7wn1MISL8NP7wv+SYsBnB/WE+R/1x3wz8Onzf8A1wEASjzif3n6I8ehKPOp/eT/AA8TfDPw6/N/9cLwz8OPm8BEEy6+NWulPtpqc9amzTTHN5+EX+9yfUxN8L/D/o8IZv8ADH5v/pgIG/HnF/vUh/0YY2rFFKGRmSSNxxK+YkANeYtCkAV5UPsxcHNfhm+b/wC3Hjwg+ff5r/twGQdo+zIyp3iNG8dyn7ozvEAwPVRcvp9vfgi7IIxzUYVrDYNaVIFsh5N6MHUktQQZ3IIoaw1BB6EWa4HoOzvg+ZGYgYyKaho3V0t4SBuysZovF5JGnQgaYC52mBChcRtmHBPCEUsxI5XCOg6an48AHaqRpmpv5svwKxy7KLZSeYWWHk2h8tSAfjGDTaAM1A0IoOgaW0juIEP/AJ6cCEvueFhQMwOlTZJQgkVFFhGtK0NdMAKw7by8UiNCJWkjcGnlhkIZXiaER8NyFgbypFRQVxzsdH9tymMlYF3licgS0LAhhzvCqup9PecEuX9zaWNLI5LVuLaJmRfWlQ4VAG1rTlzpiv2d2WnyeZBaJFiYS8aCQAuYpCFO+W7v5UAoOeAu87/N3/Ff902NM2d9xj/EX9kYzLPfzd/xX/dtjQsjl5THGRIAtiUFnLhHvrqnAWMswXyiBXQV6nuHfiu2rtkwjSMuenEACe4en4vZiXKmlXYCnvqUoPWSaYDc5m4gJZWzTFhVUCLcylNaKlPIPXlX4Q0oGYZfO77Pw5lwbznJpFjarWqRUqeXksoFeWi+kYd+yeZ85/hH1sc7E7JmzWbja8LId41CCeBX4mqopEHk3i1GtBQUqDi63L+bi/N/DwFJtpZop5JBmRuzJVpEiZrA7eS5bijkAB4RrRRaKEUf2hlTl5TGs8OZejlN0G8VJIhuJBZjUKta9NTSuLTtd2haWGcDKokKNLUiZgG1ULI6qQC4dRatDqQdLWBFtjM9sQy8LSZqO4FVnSTfI4YSVANYpKeQFuGjGmmA1Adkc3LIJFzcRXnRTICh0tVWU0CgDQUA1Pfi4tzEauczY3iWUyJJIATaecTCwnWgI19ulFsb3SmSIRSwzPJbwvYqMtaALmIyQUdWIDFVtIo4ABoJ2we17zRmDMvGuY3MtUoRI7JcCSKhUIHNAG5HXhOArjmB4O46tWndq8R/0nHjIdpZY5JY4kjalnlqSRWMdQwoP/PRivaT7XHqB/ZxCDxeETXrcfF0ARm03a8yBy07/ZgDJO10595DTv3bfqL4aPbLM1FBAADrWNqt6B4z9WKGKFJDQRli3ICJqkj8jSnf/wDmDbY2xMtCtTFc/Ovg7cPoWqevXAT9lyZllLStClTwgI11ve4MnCfR0xNpJ52P5B/iYYCQeZ/QN9THQkHmf0B+pgHhvPOx/IP8TCq/nY/kH+JhkpD5n9Cfq46BD5k/Mn6uAdq/nY/kn+Jjhkbzsfyf/sw34nzR+ZP1cINF5k/Mt9XAet83no/k/wD2YW+bz8fyR9fCEkXLdN80fq45vY/NN80fowC37efj+SPr4RzB8/H7B9fHBOnmX+ax636+Zf5sYDz4Qf6xH7B9fC8IP9Yj9i/Wx3fr5h/mx9OEMwvmH+Qv04Dzvz/WI/Yv1sd3/wDtKexPpx3wkeYf5C/Wx3wj8A/yU+tgPG+/2lPYn04W/wD9pT/B9OPfhP4CT5KfWx3wn8A/yU+tgPErlTRsyFJ1oQgNPUced+P60v6PDxzh8zJ7E+theE/gX9ifWwEHPTvYd1m4w/S7dlT6DTUevAftHtlmkahmiQrQEAJ7TcTz7xpg/wDCT5l/Yn18Qdp5UTLQwSAjkw3YI/Saj0YAEPbbMnlm0Hotjr8eh9v6sMr2llmlRJMwJARJwUQUbcyUbhUHr6sT8/smSImsbL1XVaNz8khjaetDTn8Zqr3MsZMZUAuLiQbSYn0opNK0PyemAl7QFMu/4r/u2wb53bq5bKxk1uMaEcJboouOoFASObDmMA2fHiH/ABX/AGGxpuyvuEX9mn7IwGb7W2xtDN5QIzwZa5ijOSqpmF6FS5LxqSChop11DW64rdpxHLRTvPPGzyR5dE8YpYK7AMxKW30F/HQkjQHQ40HtH2fy8zrI7mOTVQVIqxpQcLAhnA5GlRXGYdr9jnKvDu1ikom6vkHE9RKXBXiQVZyxvPwbBwmgSOwuftzhMXJIglLqWJpa5WtGJrQEg8mNOVa3w6b4T+xfqYXYvY8mXzJuoIAyhmka2RkYErGtTQAMNeRoTp3TLPwEfzjfwsBdfYoSXSTX7wvKpFSd2K1ttYDirUAqlOKlSOLFV2ZiyzndQo0c0bGSNrQJVVW4WbkrsCWpcJKBiDpw4Pn9z2AszM7MTdbczELc1fJvo1NKVGnSmJeS7GwIyswDsgASSrCQGy1iXDVNRoBXQaYCm2bsmUyvv43zAkAU75FLhKMLVlUhRqzE0UeUaUxbjs/l1aadFKzbgxMpe+xQCRQVazTuIFOmLlcjGIt0pKoFtFrFWA9Dg3A+mtcczqKI5CKAlGqepopGp5nAZEslMsn4q/6MSNjRyS5qZIomkI3RJFoRRuh5RZga9w61064c7NbFfOQaKwitVTIBxEhkJEIJoxopW48IqeZFMaNsmJMvGI4svIqjX3tSTzZmL1Zj1JwDWyMluF0gkLHynJiq3o+6aDuAxZeGP5iT2x/Xw4ua4a2sPRw1/ap+fDUm0KH7m59IMf8Am4wHfCn8y/yk+vhHNP5lvlJ9bDZ2ofNP8qL+Jjh2t+Cb5cX8TAO+FyeZb5SfTjq5iQ84iPyl9mI52z+DPzkX18c+zX3n6SL6+AlRzuTrHQd9yn8wx48Jl8z/AIx9GI/2b+8HzkX1sI7c+8Hzsf1sBI8Jl81/jH0YRzMvmR84PoxG+zv3q/Ox/Wxz7Pj4K/PR/WwEnwmXzI+cH0Y9eES+aHyx9GIf8oB3J89H9bHr7Ofep87H9OAk+ES+aHyx9GF4RL5ofOD6uIh7QDuj+ej+nHP5QD8F8+mAmeES+aHzg+rhb+bzS/Of9uIZ7Qj8D8+n0Y5/KId8H94X6MBN383mk+cP1MLfTeaT5w/UxB/lEO/L/wB4X6uO/wAoh8LL/wB4X6uAm76bzcfzh/h4W+m83H84f4eIJ7Rr8LL/AN4X6uEO0i/Cy/8AeF+rgJ+9m83H8438PC3k/wACL5xv4eIB7Rr8LL/Pj/JMcHaVfhQfPE/qjwEvMQySKVeOIg9L29tbND6RgJ7U7FlhslIDRqWLMoJMa7lgK0AoK0FaU5Vt1JLZO0S0FrRk9eJ9D6KRmv5sNN2gJ08Vr6Zf4WABc04ML/iv+7OC7M7ZkgysRaK5SiAFN49BauslqAJ7aV0wMbe2O1rtllULRiYEEuvCR4msYVPxK0J5U6z9mZ/PIsQuR1CAcUE6MADUBrYtSFop5Dn11wEc9pt9OVOYGXGtlEZ5HU0HE7MpWre9jFNNTiq2vsDfTI67QWVUFDG4MbKTXURJbUkil3DQAg163G08vNmDSWIlLxqu/UraCAyLuVtJ4dbieJ+WKnKbAmYiWfeKxdmjjWOd90CoAua0KDQHrQFiNa4CNltnl5AojFNLXrFQtQXKsQ00JIvuqaV66V/8moe6T5R+vi42h2bZ7lVJDWgasbqD1pcFuPxcsCv8hX/qcvysz9XAb0+w8uTUwRGvfGp/yxw7Ay39Xh+bX6MLCwCGwMt/V4fm1+jHG7P5Y/8At4fm0+jCwsBxez2WUUXLwgDoI1AHxUx7+weX8xF82v0YWFgENh5fzEPza/Rjv2Fg8xF82v0YWFgF9hoPMxfNr9GO/YeDzMXyF+jCwsB37FQ+Zj+Qv0Y6NmReaj+Qv0YWFgO/YyLzUfyF+jC+x0Xm0+SPowsLAdXIx+bT5I+jCORj82nyR9GFhYDpyUfwE+SPowvBE+AvyR9GFhYDvgifAX5IwvBU+AvsGO4WAQyyfBX2DHoQr8EewY5hYD0EHcPZjtMLCwHcLCwsAsLCwsAsLCwsAsLCwsAsLCwsAscwsLA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465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dor\Escritorio\Pagina Web\perspectiva\perspecti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000528" cy="3260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 descr="C:\Documents and Settings\Administrador\Escritorio\Pagina Web\perspectiva\proyecc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14620"/>
            <a:ext cx="4286250" cy="3762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698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dor\Escritorio\Pagina Web\perspectiva\so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85800"/>
            <a:ext cx="7924800" cy="1143000"/>
          </a:xfrm>
        </p:spPr>
        <p:txBody>
          <a:bodyPr/>
          <a:lstStyle/>
          <a:p>
            <a:pPr algn="ctr"/>
            <a:r>
              <a:rPr lang="es-CO" sz="4400" dirty="0" smtClean="0">
                <a:latin typeface="Copperplate Gothic Bold" pitchFamily="34" charset="0"/>
              </a:rPr>
              <a:t>LA PERSPECTIVA</a:t>
            </a:r>
            <a:endParaRPr lang="es-CO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554560"/>
            <a:ext cx="7924800" cy="346672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just">
              <a:buNone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</a:t>
            </a:r>
            <a:r>
              <a:rPr lang="es-CO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</a:t>
            </a:r>
            <a:r>
              <a:rPr lang="es-CO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el arte de </a:t>
            </a: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dibujar  </a:t>
            </a:r>
            <a:r>
              <a:rPr lang="es-CO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 recrear la profundidad y la posición relativa de los objetos. En un dibujo, la perspectiva simula la profundidad y los efectos de reducción</a:t>
            </a: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s-CO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pocas palabras es </a:t>
            </a: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arte de representar el </a:t>
            </a:r>
            <a:r>
              <a:rPr lang="es-CO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punto de vista del </a:t>
            </a: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espectador.</a:t>
            </a:r>
            <a:endParaRPr lang="es-CO" sz="2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75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latin typeface="Copperplate Gothic Bold" pitchFamily="34" charset="0"/>
              </a:rPr>
              <a:t>LA PERSPECTIVA</a:t>
            </a:r>
            <a:endParaRPr lang="es-CO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331720"/>
            <a:ext cx="8229600" cy="45262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CONICA: </a:t>
            </a:r>
          </a:p>
          <a:p>
            <a:pPr marL="0" indent="0">
              <a:buNone/>
            </a:pPr>
            <a:endParaRPr lang="es-CO" sz="2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 basa en </a:t>
            </a:r>
            <a:r>
              <a:rPr lang="es-CO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proyección de un cuerpo tridimensional sobre un </a:t>
            </a: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papel. Ésta </a:t>
            </a:r>
            <a:r>
              <a:rPr lang="es-CO" sz="2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 la que más se aproxima a la visión </a:t>
            </a: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real.</a:t>
            </a:r>
          </a:p>
          <a:p>
            <a:pPr marL="0" indent="0">
              <a:buNone/>
            </a:pPr>
            <a:endParaRPr lang="es-CO" sz="2600" i="1" dirty="0"/>
          </a:p>
        </p:txBody>
      </p:sp>
    </p:spTree>
    <p:extLst>
      <p:ext uri="{BB962C8B-B14F-4D97-AF65-F5344CB8AC3E}">
        <p14:creationId xmlns:p14="http://schemas.microsoft.com/office/powerpoint/2010/main" xmlns="" val="237059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u.jimdo.com/www36/o/s0ed31be6367f622a/img/i6890be2b7243bffa/1300241459/std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098" name="Picture 2" descr="C:\Documents and Settings\Administrador\Escritorio\Pagina Web\perspectiva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928934"/>
            <a:ext cx="4467730" cy="3286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Documents and Settings\Administrador\Escritorio\Pagina Web\perspectiva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095625" cy="3876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306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dor\Escritorio\Pagina Web\perspectiva\19curvil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dor\Escritorio\Pagina Web\800px-Piero_della_Francesca_-_Ideal_City_-_WGA17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PERSPECTIVA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" dirty="0" smtClean="0"/>
              <a:t>Gracias por la participación durante la exposición no olviden Visitar la página Denian16.jimdo.com para mas información y además dejar su comentario en el apartado de Exposiciones, y Perspectiva.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34480"/>
            <a:ext cx="79248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s-CO" sz="11500" b="1" dirty="0" smtClean="0">
                <a:latin typeface="Footlight MT Light" pitchFamily="18" charset="0"/>
              </a:rPr>
              <a:t>GRACIAS</a:t>
            </a:r>
            <a:endParaRPr lang="es-CO" b="1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28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ngelaramirezpe.files.wordpress.com/2009/12/perspecti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4680520" cy="67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ojodigital.com/foro/attachments/urbanas-arquitectura-interiores-y-escultura/12276d1195131415-perspectiva-y-angular-i-sin-titulo-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2838"/>
            <a:ext cx="4176464" cy="628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60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t2.gstatic.com/images?q=tbn:ANd9GcQEDCH-Y8b-C_k4y8vQPQdR_9759usIbT25geZr5WparxBeji7_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4248472" cy="65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2.bp.blogspot.com/_EOYwgx2CI0U/R8RYloitZAI/AAAAAAAAABE/aGznFeLgGr0/s400/Perspectiva+line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5925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03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143000"/>
          </a:xfrm>
        </p:spPr>
        <p:txBody>
          <a:bodyPr/>
          <a:lstStyle/>
          <a:p>
            <a:pPr algn="ctr"/>
            <a:r>
              <a:rPr lang="es-CO" sz="4400" dirty="0" smtClean="0">
                <a:latin typeface="Copperplate Gothic Bold" pitchFamily="34" charset="0"/>
              </a:rPr>
              <a:t>LA PERSPECTIVA</a:t>
            </a:r>
            <a:endParaRPr lang="es-CO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8138864" cy="489654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600" dirty="0" smtClean="0"/>
              <a:t>ELEMENTOS:</a:t>
            </a:r>
            <a:endParaRPr lang="es-CO" sz="2000" dirty="0" smtClean="0"/>
          </a:p>
          <a:p>
            <a:pPr marL="0" indent="0">
              <a:buNone/>
            </a:pPr>
            <a:endParaRPr lang="es-CO" sz="2400" i="1" dirty="0" smtClean="0"/>
          </a:p>
          <a:p>
            <a:pPr lvl="2">
              <a:buNone/>
            </a:pPr>
            <a:r>
              <a:rPr lang="es-CO" sz="2000" dirty="0" smtClean="0"/>
              <a:t>          </a:t>
            </a:r>
            <a:r>
              <a:rPr lang="es-CO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Líneas Paralelas.</a:t>
            </a:r>
          </a:p>
          <a:p>
            <a:pPr marL="914400" lvl="2" indent="0">
              <a:buFont typeface="Wingdings" pitchFamily="2" charset="2"/>
              <a:buChar char="Ø"/>
            </a:pPr>
            <a:endParaRPr lang="es-CO" sz="2000" dirty="0" smtClean="0"/>
          </a:p>
          <a:p>
            <a:pPr marL="914400" lvl="2" indent="0">
              <a:buFont typeface="Wingdings" pitchFamily="2" charset="2"/>
              <a:buChar char="Ø"/>
            </a:pPr>
            <a:endParaRPr lang="es-CO" sz="2000" dirty="0" smtClean="0"/>
          </a:p>
          <a:p>
            <a:pPr lvl="2">
              <a:buNone/>
            </a:pPr>
            <a:r>
              <a:rPr lang="es-CO" sz="2000" dirty="0" smtClean="0"/>
              <a:t>                                                                  </a:t>
            </a:r>
            <a:r>
              <a:rPr lang="es-CO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Líneas Convergentes.</a:t>
            </a:r>
          </a:p>
          <a:p>
            <a:pPr marL="914400" lvl="2" indent="0">
              <a:buFont typeface="Wingdings" pitchFamily="2" charset="2"/>
              <a:buChar char="Ø"/>
            </a:pPr>
            <a:endParaRPr lang="es-CO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914400" lvl="2" indent="0">
              <a:buFont typeface="Wingdings" pitchFamily="2" charset="2"/>
              <a:buChar char="Ø"/>
            </a:pPr>
            <a:endParaRPr lang="es-CO" sz="20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lvl="2">
              <a:buNone/>
            </a:pPr>
            <a:r>
              <a:rPr lang="es-CO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Líneas Divergentes.</a:t>
            </a:r>
          </a:p>
          <a:p>
            <a:pPr marL="914400" lvl="2" indent="0">
              <a:buNone/>
            </a:pPr>
            <a:endParaRPr lang="es-CO" sz="2000" dirty="0" smtClean="0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4357686" y="2071678"/>
            <a:ext cx="571504" cy="43831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4857752" y="2214554"/>
            <a:ext cx="571448" cy="42862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214810" y="3286124"/>
            <a:ext cx="136815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4143372" y="3286124"/>
            <a:ext cx="126849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H="1">
            <a:off x="4071934" y="4286256"/>
            <a:ext cx="703376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4775310" y="4286256"/>
            <a:ext cx="72008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393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 rot="2082834">
            <a:off x="4126198" y="2530561"/>
            <a:ext cx="1512891" cy="1241268"/>
            <a:chOff x="4004320" y="5021560"/>
            <a:chExt cx="1584177" cy="12241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5" name="4 Conector recto de flecha"/>
            <p:cNvCxnSpPr/>
            <p:nvPr/>
          </p:nvCxnSpPr>
          <p:spPr>
            <a:xfrm>
              <a:off x="4954250" y="5525616"/>
              <a:ext cx="634247" cy="7200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 de flecha"/>
            <p:cNvCxnSpPr/>
            <p:nvPr/>
          </p:nvCxnSpPr>
          <p:spPr>
            <a:xfrm flipH="1">
              <a:off x="4004320" y="5525616"/>
              <a:ext cx="958314" cy="457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V="1">
              <a:off x="4962634" y="5165576"/>
              <a:ext cx="457200" cy="3684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 de flecha"/>
            <p:cNvCxnSpPr/>
            <p:nvPr/>
          </p:nvCxnSpPr>
          <p:spPr>
            <a:xfrm flipH="1" flipV="1">
              <a:off x="4436368" y="5021560"/>
              <a:ext cx="534650" cy="5124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8 Conector recto de flecha"/>
          <p:cNvCxnSpPr/>
          <p:nvPr/>
        </p:nvCxnSpPr>
        <p:spPr>
          <a:xfrm rot="16200000" flipH="1">
            <a:off x="4988503" y="3226811"/>
            <a:ext cx="773561" cy="6064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0800000" flipV="1">
            <a:off x="4126160" y="3143248"/>
            <a:ext cx="945907" cy="383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559703" flipV="1">
            <a:off x="5115191" y="2790047"/>
            <a:ext cx="457200" cy="3684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59703" flipH="1" flipV="1">
            <a:off x="4588925" y="2646031"/>
            <a:ext cx="534650" cy="512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1428728" y="642918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i="1" dirty="0" smtClean="0"/>
              <a:t>PUNTO DE FUGA</a:t>
            </a:r>
            <a:endParaRPr lang="es-CO" sz="3200" i="1" dirty="0"/>
          </a:p>
        </p:txBody>
      </p:sp>
      <p:cxnSp>
        <p:nvCxnSpPr>
          <p:cNvPr id="14" name="13 Conector angular"/>
          <p:cNvCxnSpPr/>
          <p:nvPr/>
        </p:nvCxnSpPr>
        <p:spPr>
          <a:xfrm rot="16200000" flipH="1">
            <a:off x="2028472" y="2472066"/>
            <a:ext cx="2215482" cy="84320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3571868" y="3143248"/>
            <a:ext cx="1522636" cy="858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285720" y="407194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En una proyección dada, se pueden determinar de uno a tres puntos de fuga para representar las tres direcciones ortogonales correspondientes a los tres ejes espaciales XYZ, según las que se mantengan paralelas al plano de proyección 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intersecten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con él. Estos tres ejes se pueden imaginar como las aristas de un ortoedro o un cubo.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3.bp.blogspot.com/_BaR-VDZod0M/TQ-NHgu7lWI/AAAAAAAAAAM/nmHr4rHKkxQ/s1600/perspectiv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642918"/>
            <a:ext cx="321471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 descr="perspectiv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000504"/>
            <a:ext cx="3021114" cy="2462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13 Imagen" descr="Zentralperspektiv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4422"/>
            <a:ext cx="5081158" cy="3378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141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latin typeface="Copperplate Gothic Bold" pitchFamily="34" charset="0"/>
              </a:rPr>
              <a:t>LA PERSPECTIVA</a:t>
            </a:r>
            <a:endParaRPr lang="es-CO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1656" y="1834480"/>
            <a:ext cx="7924800" cy="469086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s-CO" sz="2600" b="1" dirty="0" smtClean="0"/>
              <a:t>DIFERENTES TIPOS DE PERSPECTIVA:</a:t>
            </a:r>
          </a:p>
          <a:p>
            <a:pPr marL="0" indent="0">
              <a:buNone/>
            </a:pPr>
            <a:endParaRPr lang="es-CO" sz="2600" dirty="0" smtClean="0"/>
          </a:p>
          <a:p>
            <a:pPr marL="0" indent="0">
              <a:buNone/>
            </a:pPr>
            <a:endParaRPr lang="es-CO" sz="2600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AÉREA.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PARALELA.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INVERTIDA.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CABALLERA.</a:t>
            </a:r>
          </a:p>
          <a:p>
            <a:pPr>
              <a:buFont typeface="Wingdings" pitchFamily="2" charset="2"/>
              <a:buChar char="Ø"/>
            </a:pPr>
            <a:r>
              <a:rPr lang="es-CO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PERSPECTIVA CÓNICA.</a:t>
            </a:r>
          </a:p>
          <a:p>
            <a:endParaRPr lang="es-CO" sz="2600" i="1" dirty="0" smtClean="0"/>
          </a:p>
          <a:p>
            <a:pPr marL="0" indent="0">
              <a:buNone/>
            </a:pP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xmlns="" val="420233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400" dirty="0" smtClean="0">
                <a:latin typeface="Copperplate Gothic Bold" pitchFamily="34" charset="0"/>
              </a:rPr>
              <a:t>LA PERSPECTIVA</a:t>
            </a:r>
            <a:endParaRPr lang="es-CO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762472"/>
            <a:ext cx="7924800" cy="41148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s-CO" sz="2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PERSPECTIVA AÉREA:</a:t>
            </a:r>
          </a:p>
          <a:p>
            <a:pPr marL="0" indent="0">
              <a:buNone/>
            </a:pPr>
            <a:endParaRPr lang="es-CO" sz="2600" b="1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just">
              <a:buNone/>
            </a:pPr>
            <a:r>
              <a:rPr lang="es-CO" sz="28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Ideal para crear la sensación real de distancia en un cuadro o dibujo gracias a la utilización adecuada o estratégica del color y de las formas.</a:t>
            </a:r>
            <a:endParaRPr lang="es-CO" sz="28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07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+Perspectiva(1)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La+Perspectiva(1)</Template>
  <TotalTime>0</TotalTime>
  <Words>261</Words>
  <Application>Microsoft Office PowerPoint</Application>
  <PresentationFormat>Presentación en pantalla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La+Perspectiva(1)</vt:lpstr>
      <vt:lpstr>Diapositiva 1</vt:lpstr>
      <vt:lpstr>LA PERSPECTIVA</vt:lpstr>
      <vt:lpstr>Diapositiva 3</vt:lpstr>
      <vt:lpstr>Diapositiva 4</vt:lpstr>
      <vt:lpstr>LA PERSPECTIVA</vt:lpstr>
      <vt:lpstr>Diapositiva 6</vt:lpstr>
      <vt:lpstr>Diapositiva 7</vt:lpstr>
      <vt:lpstr>LA PERSPECTIVA</vt:lpstr>
      <vt:lpstr>LA PERSPECTIVA</vt:lpstr>
      <vt:lpstr>Diapositiva 10</vt:lpstr>
      <vt:lpstr>Diapositiva 11</vt:lpstr>
      <vt:lpstr>La Perspectiva</vt:lpstr>
      <vt:lpstr>Diapositiva 13</vt:lpstr>
      <vt:lpstr>Diapositiva 14</vt:lpstr>
      <vt:lpstr>LA PERSPECTIVA</vt:lpstr>
      <vt:lpstr>Diapositiva 16</vt:lpstr>
      <vt:lpstr>LA PERSPECTIVA</vt:lpstr>
      <vt:lpstr>Diapositiva 18</vt:lpstr>
      <vt:lpstr>Diapositiva 19</vt:lpstr>
      <vt:lpstr>LA PERSPECTIVA</vt:lpstr>
      <vt:lpstr>Diapositiva 21</vt:lpstr>
      <vt:lpstr>Diapositiva 22</vt:lpstr>
      <vt:lpstr>Diapositiva 23</vt:lpstr>
      <vt:lpstr>LA PERSPECTIVA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7</dc:creator>
  <cp:lastModifiedBy>WINDOWS 7</cp:lastModifiedBy>
  <cp:revision>1</cp:revision>
  <dcterms:created xsi:type="dcterms:W3CDTF">2012-01-23T02:32:10Z</dcterms:created>
  <dcterms:modified xsi:type="dcterms:W3CDTF">2012-01-23T02:32:23Z</dcterms:modified>
</cp:coreProperties>
</file>