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2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6CA9AE1A-1E6F-414F-B000-7D1766486F7C}" type="datetimeFigureOut">
              <a:rPr lang="es-ES" smtClean="0"/>
              <a:pPr/>
              <a:t>11/01/2012</a:t>
            </a:fld>
            <a:endParaRPr lang="es-ES"/>
          </a:p>
        </p:txBody>
      </p:sp>
      <p:sp>
        <p:nvSpPr>
          <p:cNvPr id="17" name="16 Marcador de pie de página"/>
          <p:cNvSpPr>
            <a:spLocks noGrp="1"/>
          </p:cNvSpPr>
          <p:nvPr>
            <p:ph type="ftr" sz="quarter" idx="11"/>
          </p:nvPr>
        </p:nvSpPr>
        <p:spPr/>
        <p:txBody>
          <a:bodyPr/>
          <a:lstStyle/>
          <a:p>
            <a:endParaRPr lang="es-ES"/>
          </a:p>
        </p:txBody>
      </p:sp>
      <p:sp>
        <p:nvSpPr>
          <p:cNvPr id="29" name="28 Marcador de número de diapositiva"/>
          <p:cNvSpPr>
            <a:spLocks noGrp="1"/>
          </p:cNvSpPr>
          <p:nvPr>
            <p:ph type="sldNum" sz="quarter" idx="12"/>
          </p:nvPr>
        </p:nvSpPr>
        <p:spPr/>
        <p:txBody>
          <a:bodyPr/>
          <a:lstStyle/>
          <a:p>
            <a:fld id="{F2C93309-82CD-44EA-87E2-5A873BFFBF2B}" type="slidenum">
              <a:rPr lang="es-ES" smtClean="0"/>
              <a:pPr/>
              <a:t>‹Nº›</a:t>
            </a:fld>
            <a:endParaRPr lang="es-ES"/>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CA9AE1A-1E6F-414F-B000-7D1766486F7C}" type="datetimeFigureOut">
              <a:rPr lang="es-ES" smtClean="0"/>
              <a:pPr/>
              <a:t>11/01/2012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2C93309-82CD-44EA-87E2-5A873BFFBF2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CA9AE1A-1E6F-414F-B000-7D1766486F7C}" type="datetimeFigureOut">
              <a:rPr lang="es-ES" smtClean="0"/>
              <a:pPr/>
              <a:t>11/01/2012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2C93309-82CD-44EA-87E2-5A873BFFBF2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CA9AE1A-1E6F-414F-B000-7D1766486F7C}" type="datetimeFigureOut">
              <a:rPr lang="es-ES" smtClean="0"/>
              <a:pPr/>
              <a:t>11/01/2012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2C93309-82CD-44EA-87E2-5A873BFFBF2B}"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6CA9AE1A-1E6F-414F-B000-7D1766486F7C}" type="datetimeFigureOut">
              <a:rPr lang="es-ES" smtClean="0"/>
              <a:pPr/>
              <a:t>11/01/2012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7924800" y="6416675"/>
            <a:ext cx="762000" cy="365125"/>
          </a:xfrm>
        </p:spPr>
        <p:txBody>
          <a:bodyPr/>
          <a:lstStyle/>
          <a:p>
            <a:fld id="{F2C93309-82CD-44EA-87E2-5A873BFFBF2B}"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CA9AE1A-1E6F-414F-B000-7D1766486F7C}" type="datetimeFigureOut">
              <a:rPr lang="es-ES" smtClean="0"/>
              <a:pPr/>
              <a:t>11/01/2012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2C93309-82CD-44EA-87E2-5A873BFFBF2B}"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6CA9AE1A-1E6F-414F-B000-7D1766486F7C}" type="datetimeFigureOut">
              <a:rPr lang="es-ES" smtClean="0"/>
              <a:pPr/>
              <a:t>11/01/2012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2C93309-82CD-44EA-87E2-5A873BFFBF2B}"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CA9AE1A-1E6F-414F-B000-7D1766486F7C}" type="datetimeFigureOut">
              <a:rPr lang="es-ES" smtClean="0"/>
              <a:pPr/>
              <a:t>11/01/2012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2C93309-82CD-44EA-87E2-5A873BFFBF2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CA9AE1A-1E6F-414F-B000-7D1766486F7C}" type="datetimeFigureOut">
              <a:rPr lang="es-ES" smtClean="0"/>
              <a:pPr/>
              <a:t>11/01/2012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2C93309-82CD-44EA-87E2-5A873BFFBF2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CA9AE1A-1E6F-414F-B000-7D1766486F7C}" type="datetimeFigureOut">
              <a:rPr lang="es-ES" smtClean="0"/>
              <a:pPr/>
              <a:t>11/01/2012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2C93309-82CD-44EA-87E2-5A873BFFBF2B}"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6CA9AE1A-1E6F-414F-B000-7D1766486F7C}" type="datetimeFigureOut">
              <a:rPr lang="es-ES" smtClean="0"/>
              <a:pPr/>
              <a:t>11/01/2012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2C93309-82CD-44EA-87E2-5A873BFFBF2B}"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CA9AE1A-1E6F-414F-B000-7D1766486F7C}" type="datetimeFigureOut">
              <a:rPr lang="es-ES" smtClean="0"/>
              <a:pPr/>
              <a:t>11/01/2012</a:t>
            </a:fld>
            <a:endParaRPr lang="es-ES"/>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ES"/>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2C93309-82CD-44EA-87E2-5A873BFFBF2B}"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512" y="230783"/>
            <a:ext cx="4680520" cy="1470025"/>
          </a:xfrm>
        </p:spPr>
        <p:txBody>
          <a:bodyPr>
            <a:noAutofit/>
          </a:bodyPr>
          <a:lstStyle/>
          <a:p>
            <a:r>
              <a:rPr lang="es-ES" sz="4800" b="1" dirty="0" smtClean="0"/>
              <a:t>EL</a:t>
            </a:r>
            <a:r>
              <a:rPr lang="es-ES" sz="5400" b="1" dirty="0" smtClean="0"/>
              <a:t> </a:t>
            </a:r>
            <a:r>
              <a:rPr lang="es-ES" b="1" dirty="0" smtClean="0"/>
              <a:t>CRUCIGRAMA</a:t>
            </a:r>
            <a:r>
              <a:rPr lang="es-ES" sz="5400" b="1" dirty="0" smtClean="0"/>
              <a:t>  </a:t>
            </a:r>
            <a:endParaRPr lang="es-ES" sz="5400" b="1" dirty="0"/>
          </a:p>
        </p:txBody>
      </p:sp>
      <p:pic>
        <p:nvPicPr>
          <p:cNvPr id="1026" name="Picture 2" descr="http://www.redargentina.com/comun/actividadeseducativas/AmericaLatina/AmericadelSur/Venezuela/crucigramas/index.1.gif"/>
          <p:cNvPicPr>
            <a:picLocks noChangeAspect="1" noChangeArrowheads="1"/>
          </p:cNvPicPr>
          <p:nvPr/>
        </p:nvPicPr>
        <p:blipFill>
          <a:blip r:embed="rId2" cstate="print"/>
          <a:srcRect/>
          <a:stretch>
            <a:fillRect/>
          </a:stretch>
        </p:blipFill>
        <p:spPr bwMode="auto">
          <a:xfrm>
            <a:off x="62882" y="2276872"/>
            <a:ext cx="4509118" cy="4509120"/>
          </a:xfrm>
          <a:prstGeom prst="rect">
            <a:avLst/>
          </a:prstGeom>
          <a:noFill/>
        </p:spPr>
      </p:pic>
      <p:pic>
        <p:nvPicPr>
          <p:cNvPr id="1028" name="Picture 4" descr="http://www.sudoku10.net/images/sudoku-ninos-11.gif"/>
          <p:cNvPicPr>
            <a:picLocks noChangeAspect="1" noChangeArrowheads="1"/>
          </p:cNvPicPr>
          <p:nvPr/>
        </p:nvPicPr>
        <p:blipFill>
          <a:blip r:embed="rId3" cstate="print"/>
          <a:srcRect/>
          <a:stretch>
            <a:fillRect/>
          </a:stretch>
        </p:blipFill>
        <p:spPr bwMode="auto">
          <a:xfrm>
            <a:off x="4563228" y="0"/>
            <a:ext cx="4617284" cy="4437112"/>
          </a:xfrm>
          <a:prstGeom prst="rect">
            <a:avLst/>
          </a:prstGeom>
          <a:noFill/>
        </p:spPr>
      </p:pic>
      <p:sp>
        <p:nvSpPr>
          <p:cNvPr id="7" name="6 CuadroTexto"/>
          <p:cNvSpPr txBox="1"/>
          <p:nvPr/>
        </p:nvSpPr>
        <p:spPr>
          <a:xfrm>
            <a:off x="5508104" y="4941168"/>
            <a:ext cx="2736304" cy="830997"/>
          </a:xfrm>
          <a:prstGeom prst="rect">
            <a:avLst/>
          </a:prstGeom>
          <a:noFill/>
        </p:spPr>
        <p:txBody>
          <a:bodyPr wrap="square" rtlCol="0">
            <a:spAutoFit/>
          </a:bodyPr>
          <a:lstStyle/>
          <a:p>
            <a:r>
              <a:rPr lang="es-ES" sz="4800" b="1" dirty="0" smtClean="0"/>
              <a:t>El sudoku</a:t>
            </a:r>
            <a:endParaRPr lang="es-ES" sz="4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61456" y="-171400"/>
            <a:ext cx="3970784" cy="1143000"/>
          </a:xfrm>
        </p:spPr>
        <p:txBody>
          <a:bodyPr/>
          <a:lstStyle/>
          <a:p>
            <a:r>
              <a:rPr lang="es-ES" dirty="0" smtClean="0"/>
              <a:t>El sudoku</a:t>
            </a:r>
            <a:endParaRPr lang="es-ES" dirty="0"/>
          </a:p>
        </p:txBody>
      </p:sp>
      <p:sp>
        <p:nvSpPr>
          <p:cNvPr id="4" name="3 Rectángulo"/>
          <p:cNvSpPr/>
          <p:nvPr/>
        </p:nvSpPr>
        <p:spPr>
          <a:xfrm>
            <a:off x="179512" y="836712"/>
            <a:ext cx="5328592" cy="6124754"/>
          </a:xfrm>
          <a:prstGeom prst="rect">
            <a:avLst/>
          </a:prstGeom>
        </p:spPr>
        <p:txBody>
          <a:bodyPr wrap="square">
            <a:spAutoFit/>
          </a:bodyPr>
          <a:lstStyle/>
          <a:p>
            <a:r>
              <a:rPr lang="es-ES" sz="2800" b="1" dirty="0" smtClean="0">
                <a:solidFill>
                  <a:schemeClr val="bg1"/>
                </a:solidFill>
              </a:rPr>
              <a:t>El </a:t>
            </a:r>
            <a:r>
              <a:rPr lang="es-ES" sz="2800" b="1" dirty="0" smtClean="0">
                <a:solidFill>
                  <a:schemeClr val="bg1"/>
                </a:solidFill>
              </a:rPr>
              <a:t>Sudoku </a:t>
            </a:r>
            <a:r>
              <a:rPr lang="es-ES" sz="2800" b="1" dirty="0" smtClean="0">
                <a:solidFill>
                  <a:schemeClr val="bg1"/>
                </a:solidFill>
              </a:rPr>
              <a:t>es un rompecabezas matemático del que se empezó a hablar en 1986 y se dio a conocer internacionalmente en 2005. Tiene el aspecto de una parrilla de crucigrama de 9x9 con sus 81 cuadritos agrupados en nueve cuadrados interiores de dimensiones 3x3.. No se debe repetir ninguna cifra en una misma fila, columna o subcuadrícula. Un SuDoKu está bien planteado si la solución es única.</a:t>
            </a:r>
            <a:endParaRPr lang="es-ES" sz="2800" b="1" dirty="0">
              <a:solidFill>
                <a:schemeClr val="bg1"/>
              </a:solidFill>
            </a:endParaRPr>
          </a:p>
        </p:txBody>
      </p:sp>
      <p:pic>
        <p:nvPicPr>
          <p:cNvPr id="33794" name="Picture 2" descr="http://sudokublog.typepad.com/photos/uncategorized/sudoku508b4a6b7f4c1d65a5a9a3a78e7e48a2a1_1.png"/>
          <p:cNvPicPr>
            <a:picLocks noChangeAspect="1" noChangeArrowheads="1"/>
          </p:cNvPicPr>
          <p:nvPr/>
        </p:nvPicPr>
        <p:blipFill>
          <a:blip r:embed="rId2" cstate="print"/>
          <a:srcRect/>
          <a:stretch>
            <a:fillRect/>
          </a:stretch>
        </p:blipFill>
        <p:spPr bwMode="auto">
          <a:xfrm>
            <a:off x="5377755" y="1772816"/>
            <a:ext cx="3514725" cy="35147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532993"/>
            <a:ext cx="4752528" cy="5632311"/>
          </a:xfrm>
          <a:prstGeom prst="rect">
            <a:avLst/>
          </a:prstGeom>
        </p:spPr>
        <p:txBody>
          <a:bodyPr wrap="square">
            <a:spAutoFit/>
          </a:bodyPr>
          <a:lstStyle/>
          <a:p>
            <a:r>
              <a:rPr lang="es-ES" sz="3000" b="1" dirty="0" smtClean="0">
                <a:solidFill>
                  <a:schemeClr val="bg1"/>
                </a:solidFill>
              </a:rPr>
              <a:t>En realidad, no es obligatorio usar números, sino que también pueden utilizarse letras, formas o colores sin alterar las reglas, pero se utilizan números por conveniencia. </a:t>
            </a:r>
            <a:endParaRPr lang="es-ES" sz="3000" b="1" dirty="0" smtClean="0">
              <a:solidFill>
                <a:schemeClr val="bg1"/>
              </a:solidFill>
            </a:endParaRPr>
          </a:p>
          <a:p>
            <a:r>
              <a:rPr lang="es-ES" sz="3000" b="1" dirty="0" smtClean="0">
                <a:solidFill>
                  <a:schemeClr val="bg1"/>
                </a:solidFill>
              </a:rPr>
              <a:t>Además, las regiones no tienen por qué ser cuadradas, aunque generalmente lo son.</a:t>
            </a:r>
            <a:endParaRPr lang="es-ES" sz="3000" b="1" dirty="0">
              <a:solidFill>
                <a:schemeClr val="bg1"/>
              </a:solidFill>
            </a:endParaRPr>
          </a:p>
        </p:txBody>
      </p:sp>
      <p:pic>
        <p:nvPicPr>
          <p:cNvPr id="35842" name="Picture 2" descr="http://2.bp.blogspot.com/_UMWIq5wD2k0/SjZQM6EuZnI/AAAAAAAAAQ4/tIYxhNgw-2U/s400/sudoku_de_letras5.gif"/>
          <p:cNvPicPr>
            <a:picLocks noChangeAspect="1" noChangeArrowheads="1"/>
          </p:cNvPicPr>
          <p:nvPr/>
        </p:nvPicPr>
        <p:blipFill>
          <a:blip r:embed="rId2" cstate="print"/>
          <a:srcRect/>
          <a:stretch>
            <a:fillRect/>
          </a:stretch>
        </p:blipFill>
        <p:spPr bwMode="auto">
          <a:xfrm>
            <a:off x="5508104" y="293386"/>
            <a:ext cx="2681486" cy="2775574"/>
          </a:xfrm>
          <a:prstGeom prst="rect">
            <a:avLst/>
          </a:prstGeom>
          <a:noFill/>
        </p:spPr>
      </p:pic>
      <p:pic>
        <p:nvPicPr>
          <p:cNvPr id="35844" name="Picture 4" descr="http://milrecursos.com/wp-content/uploads/2010/04/juegos-sudoku-gratis-online-free.jpg"/>
          <p:cNvPicPr>
            <a:picLocks noChangeAspect="1" noChangeArrowheads="1"/>
          </p:cNvPicPr>
          <p:nvPr/>
        </p:nvPicPr>
        <p:blipFill>
          <a:blip r:embed="rId3" cstate="print"/>
          <a:srcRect/>
          <a:stretch>
            <a:fillRect/>
          </a:stretch>
        </p:blipFill>
        <p:spPr bwMode="auto">
          <a:xfrm>
            <a:off x="5148064" y="3212976"/>
            <a:ext cx="3203848" cy="328340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tipos de sudoku</a:t>
            </a:r>
            <a:endParaRPr lang="es-ES" dirty="0"/>
          </a:p>
        </p:txBody>
      </p:sp>
      <p:sp>
        <p:nvSpPr>
          <p:cNvPr id="4" name="3 CuadroTexto"/>
          <p:cNvSpPr txBox="1"/>
          <p:nvPr/>
        </p:nvSpPr>
        <p:spPr>
          <a:xfrm>
            <a:off x="1907704" y="1397089"/>
            <a:ext cx="6336704" cy="5632311"/>
          </a:xfrm>
          <a:prstGeom prst="rect">
            <a:avLst/>
          </a:prstGeom>
          <a:noFill/>
        </p:spPr>
        <p:txBody>
          <a:bodyPr wrap="square" rtlCol="0">
            <a:spAutoFit/>
          </a:bodyPr>
          <a:lstStyle/>
          <a:p>
            <a:r>
              <a:rPr lang="es-ES" sz="4000" b="1" dirty="0" smtClean="0">
                <a:solidFill>
                  <a:schemeClr val="bg1"/>
                </a:solidFill>
              </a:rPr>
              <a:t>*  Sudokus de coloración</a:t>
            </a:r>
          </a:p>
          <a:p>
            <a:endParaRPr lang="es-ES" sz="4000" b="1" dirty="0" smtClean="0">
              <a:solidFill>
                <a:schemeClr val="bg1"/>
              </a:solidFill>
            </a:endParaRPr>
          </a:p>
          <a:p>
            <a:pPr>
              <a:buFont typeface="Arial" charset="0"/>
              <a:buChar char="•"/>
            </a:pPr>
            <a:r>
              <a:rPr lang="es-ES" sz="4000" b="1" dirty="0" smtClean="0">
                <a:solidFill>
                  <a:schemeClr val="bg1"/>
                </a:solidFill>
              </a:rPr>
              <a:t>Sudoku con kakuro.</a:t>
            </a:r>
          </a:p>
          <a:p>
            <a:endParaRPr lang="es-ES" sz="4000" b="1" dirty="0" smtClean="0">
              <a:solidFill>
                <a:schemeClr val="bg1"/>
              </a:solidFill>
            </a:endParaRPr>
          </a:p>
          <a:p>
            <a:r>
              <a:rPr lang="es-ES" sz="4000" b="1" dirty="0" smtClean="0">
                <a:solidFill>
                  <a:schemeClr val="bg1"/>
                </a:solidFill>
              </a:rPr>
              <a:t>*sudoku alfabético </a:t>
            </a:r>
          </a:p>
          <a:p>
            <a:endParaRPr lang="es-ES" sz="4000" b="1" dirty="0" smtClean="0">
              <a:solidFill>
                <a:schemeClr val="bg1"/>
              </a:solidFill>
            </a:endParaRPr>
          </a:p>
          <a:p>
            <a:r>
              <a:rPr lang="es-ES" sz="4000" b="1" dirty="0" smtClean="0">
                <a:solidFill>
                  <a:schemeClr val="bg1"/>
                </a:solidFill>
              </a:rPr>
              <a:t>* hipersudoku</a:t>
            </a:r>
          </a:p>
          <a:p>
            <a:endParaRPr lang="es-ES" sz="4000" b="1" dirty="0" smtClean="0">
              <a:solidFill>
                <a:schemeClr val="bg1"/>
              </a:solidFill>
            </a:endParaRPr>
          </a:p>
          <a:p>
            <a:endParaRPr lang="es-ES" sz="40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Sudokus de </a:t>
            </a:r>
            <a:r>
              <a:rPr lang="es-ES" dirty="0" err="1" smtClean="0"/>
              <a:t>coloracion</a:t>
            </a:r>
            <a:endParaRPr lang="es-ES" dirty="0"/>
          </a:p>
        </p:txBody>
      </p:sp>
      <p:pic>
        <p:nvPicPr>
          <p:cNvPr id="36871" name="Picture 7" descr="File:A nonomino sudoku.svg"/>
          <p:cNvPicPr>
            <a:picLocks noChangeAspect="1" noChangeArrowheads="1"/>
          </p:cNvPicPr>
          <p:nvPr/>
        </p:nvPicPr>
        <p:blipFill>
          <a:blip r:embed="rId2" cstate="print"/>
          <a:srcRect/>
          <a:stretch>
            <a:fillRect/>
          </a:stretch>
        </p:blipFill>
        <p:spPr bwMode="auto">
          <a:xfrm>
            <a:off x="1259633" y="1124744"/>
            <a:ext cx="3024335" cy="3024336"/>
          </a:xfrm>
          <a:prstGeom prst="rect">
            <a:avLst/>
          </a:prstGeom>
          <a:noFill/>
        </p:spPr>
      </p:pic>
      <p:pic>
        <p:nvPicPr>
          <p:cNvPr id="36873" name="Picture 9" descr="Archivo: Un sudoku nonomino solution.svg"/>
          <p:cNvPicPr>
            <a:picLocks noChangeAspect="1" noChangeArrowheads="1"/>
          </p:cNvPicPr>
          <p:nvPr/>
        </p:nvPicPr>
        <p:blipFill>
          <a:blip r:embed="rId3" cstate="print"/>
          <a:srcRect/>
          <a:stretch>
            <a:fillRect/>
          </a:stretch>
        </p:blipFill>
        <p:spPr bwMode="auto">
          <a:xfrm>
            <a:off x="5148064" y="1196752"/>
            <a:ext cx="2952328" cy="2952329"/>
          </a:xfrm>
          <a:prstGeom prst="rect">
            <a:avLst/>
          </a:prstGeom>
          <a:noFill/>
        </p:spPr>
      </p:pic>
      <p:sp>
        <p:nvSpPr>
          <p:cNvPr id="10" name="9 Rectángulo"/>
          <p:cNvSpPr/>
          <p:nvPr/>
        </p:nvSpPr>
        <p:spPr>
          <a:xfrm>
            <a:off x="467544" y="4289028"/>
            <a:ext cx="8676456" cy="2308324"/>
          </a:xfrm>
          <a:prstGeom prst="rect">
            <a:avLst/>
          </a:prstGeom>
        </p:spPr>
        <p:txBody>
          <a:bodyPr wrap="square">
            <a:spAutoFit/>
          </a:bodyPr>
          <a:lstStyle/>
          <a:p>
            <a:r>
              <a:rPr lang="es-ES" sz="2400" b="1" dirty="0" smtClean="0">
                <a:solidFill>
                  <a:schemeClr val="bg1"/>
                </a:solidFill>
              </a:rPr>
              <a:t>Consiste en añadir </a:t>
            </a:r>
            <a:r>
              <a:rPr lang="es-ES" sz="2400" b="1" dirty="0" smtClean="0">
                <a:solidFill>
                  <a:schemeClr val="bg1"/>
                </a:solidFill>
              </a:rPr>
              <a:t>límites en la colocación de los números aparte de mantener los requisitos normales sobre filas, columnas y regiones. Con frecuencia, los límites toman la forma de una “dimensión” extra; lo más común es obligar a que los números de la diagonal principal de la tabla sean únicos.</a:t>
            </a:r>
            <a:endParaRPr lang="es-ES" sz="24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sudoku con kakuro</a:t>
            </a:r>
            <a:endParaRPr lang="es-ES" dirty="0"/>
          </a:p>
        </p:txBody>
      </p:sp>
      <p:sp>
        <p:nvSpPr>
          <p:cNvPr id="4" name="3 Rectángulo"/>
          <p:cNvSpPr/>
          <p:nvPr/>
        </p:nvSpPr>
        <p:spPr>
          <a:xfrm>
            <a:off x="144016" y="1340768"/>
            <a:ext cx="8820472" cy="954107"/>
          </a:xfrm>
          <a:prstGeom prst="rect">
            <a:avLst/>
          </a:prstGeom>
        </p:spPr>
        <p:txBody>
          <a:bodyPr wrap="square">
            <a:spAutoFit/>
          </a:bodyPr>
          <a:lstStyle/>
          <a:p>
            <a:pPr algn="ctr"/>
            <a:r>
              <a:rPr lang="es-ES" sz="2800" b="1" dirty="0" smtClean="0">
                <a:solidFill>
                  <a:schemeClr val="bg1"/>
                </a:solidFill>
              </a:rPr>
              <a:t> denominada Sudoku de Sumas Cruzadas, en la que las pistas se dan a través de sumas cruzadas</a:t>
            </a:r>
            <a:endParaRPr lang="es-ES" sz="2800" b="1" dirty="0">
              <a:solidFill>
                <a:schemeClr val="bg1"/>
              </a:solidFill>
            </a:endParaRPr>
          </a:p>
        </p:txBody>
      </p:sp>
      <p:pic>
        <p:nvPicPr>
          <p:cNvPr id="38914" name="Picture 2" descr="http://upload.wikimedia.org/wikipedia/commons/thumb/5/5e/Killersudoku_color.svg/150px-Killersudoku_color.svg.png"/>
          <p:cNvPicPr>
            <a:picLocks noChangeAspect="1" noChangeArrowheads="1"/>
          </p:cNvPicPr>
          <p:nvPr/>
        </p:nvPicPr>
        <p:blipFill>
          <a:blip r:embed="rId2" cstate="print"/>
          <a:srcRect/>
          <a:stretch>
            <a:fillRect/>
          </a:stretch>
        </p:blipFill>
        <p:spPr bwMode="auto">
          <a:xfrm>
            <a:off x="566936" y="2564904"/>
            <a:ext cx="3861048" cy="3861048"/>
          </a:xfrm>
          <a:prstGeom prst="rect">
            <a:avLst/>
          </a:prstGeom>
          <a:noFill/>
        </p:spPr>
      </p:pic>
      <p:pic>
        <p:nvPicPr>
          <p:cNvPr id="38918" name="Picture 6" descr="Archivo:Killersudoku color solution.svg"/>
          <p:cNvPicPr>
            <a:picLocks noChangeAspect="1" noChangeArrowheads="1"/>
          </p:cNvPicPr>
          <p:nvPr/>
        </p:nvPicPr>
        <p:blipFill>
          <a:blip r:embed="rId3" cstate="print"/>
          <a:srcRect/>
          <a:stretch>
            <a:fillRect/>
          </a:stretch>
        </p:blipFill>
        <p:spPr bwMode="auto">
          <a:xfrm>
            <a:off x="4646240" y="2564904"/>
            <a:ext cx="3886200" cy="388620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Sudoku </a:t>
            </a:r>
            <a:r>
              <a:rPr lang="es-ES" dirty="0" err="1" smtClean="0"/>
              <a:t>alfabetico</a:t>
            </a:r>
            <a:endParaRPr lang="es-ES" dirty="0"/>
          </a:p>
        </p:txBody>
      </p:sp>
      <p:sp>
        <p:nvSpPr>
          <p:cNvPr id="4" name="3 Rectángulo"/>
          <p:cNvSpPr/>
          <p:nvPr/>
        </p:nvSpPr>
        <p:spPr>
          <a:xfrm>
            <a:off x="683568" y="1412776"/>
            <a:ext cx="7956376" cy="1200329"/>
          </a:xfrm>
          <a:prstGeom prst="rect">
            <a:avLst/>
          </a:prstGeom>
        </p:spPr>
        <p:txBody>
          <a:bodyPr wrap="square">
            <a:spAutoFit/>
          </a:bodyPr>
          <a:lstStyle/>
          <a:p>
            <a:pPr algn="ctr"/>
            <a:r>
              <a:rPr lang="es-ES" sz="3600" dirty="0" smtClean="0">
                <a:solidFill>
                  <a:schemeClr val="bg1"/>
                </a:solidFill>
              </a:rPr>
              <a:t> no existe diferencia funcional a menos que las letras formen palabras</a:t>
            </a:r>
            <a:endParaRPr lang="es-ES" sz="3600" dirty="0">
              <a:solidFill>
                <a:schemeClr val="bg1"/>
              </a:solidFill>
            </a:endParaRPr>
          </a:p>
        </p:txBody>
      </p:sp>
      <p:pic>
        <p:nvPicPr>
          <p:cNvPr id="39938" name="Picture 2" descr="Archivo:Wordoku puzzle.svg"/>
          <p:cNvPicPr>
            <a:picLocks noChangeAspect="1" noChangeArrowheads="1"/>
          </p:cNvPicPr>
          <p:nvPr/>
        </p:nvPicPr>
        <p:blipFill>
          <a:blip r:embed="rId2" cstate="print"/>
          <a:srcRect/>
          <a:stretch>
            <a:fillRect/>
          </a:stretch>
        </p:blipFill>
        <p:spPr bwMode="auto">
          <a:xfrm>
            <a:off x="683568" y="2777638"/>
            <a:ext cx="3566567" cy="3747706"/>
          </a:xfrm>
          <a:prstGeom prst="rect">
            <a:avLst/>
          </a:prstGeom>
          <a:noFill/>
        </p:spPr>
      </p:pic>
      <p:pic>
        <p:nvPicPr>
          <p:cNvPr id="39940" name="Picture 4" descr="Archivo: Wordoku rompecabezas solution.svg"/>
          <p:cNvPicPr>
            <a:picLocks noChangeAspect="1" noChangeArrowheads="1"/>
          </p:cNvPicPr>
          <p:nvPr/>
        </p:nvPicPr>
        <p:blipFill>
          <a:blip r:embed="rId3" cstate="print"/>
          <a:srcRect/>
          <a:stretch>
            <a:fillRect/>
          </a:stretch>
        </p:blipFill>
        <p:spPr bwMode="auto">
          <a:xfrm>
            <a:off x="4644008" y="2564904"/>
            <a:ext cx="4104456" cy="431291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Hypersudoku</a:t>
            </a:r>
            <a:endParaRPr lang="es-ES" dirty="0"/>
          </a:p>
        </p:txBody>
      </p:sp>
      <p:sp>
        <p:nvSpPr>
          <p:cNvPr id="4" name="3 Rectángulo"/>
          <p:cNvSpPr/>
          <p:nvPr/>
        </p:nvSpPr>
        <p:spPr>
          <a:xfrm>
            <a:off x="539552" y="1196752"/>
            <a:ext cx="8478688" cy="1569660"/>
          </a:xfrm>
          <a:prstGeom prst="rect">
            <a:avLst/>
          </a:prstGeom>
        </p:spPr>
        <p:txBody>
          <a:bodyPr wrap="square">
            <a:spAutoFit/>
          </a:bodyPr>
          <a:lstStyle/>
          <a:p>
            <a:r>
              <a:rPr lang="es-ES" sz="3200" dirty="0" smtClean="0">
                <a:solidFill>
                  <a:schemeClr val="bg1"/>
                </a:solidFill>
              </a:rPr>
              <a:t>La base es idéntica a la del Sudoku original, pero incluye áreas interiores adicionales en las que deben aparecer números del 1 al 9</a:t>
            </a:r>
            <a:endParaRPr lang="es-ES" sz="3200" dirty="0">
              <a:solidFill>
                <a:schemeClr val="bg1"/>
              </a:solidFill>
            </a:endParaRPr>
          </a:p>
        </p:txBody>
      </p:sp>
      <p:pic>
        <p:nvPicPr>
          <p:cNvPr id="40962" name="Picture 2" descr="http://upload.wikimedia.org/wikipedia/commons/thumb/1/17/Oceans_Hypersudoku18_Solution.svg/600px-Oceans_Hypersudoku18_Solution.svg.png"/>
          <p:cNvPicPr>
            <a:picLocks noChangeAspect="1" noChangeArrowheads="1"/>
          </p:cNvPicPr>
          <p:nvPr/>
        </p:nvPicPr>
        <p:blipFill>
          <a:blip r:embed="rId2" cstate="print"/>
          <a:srcRect/>
          <a:stretch>
            <a:fillRect/>
          </a:stretch>
        </p:blipFill>
        <p:spPr bwMode="auto">
          <a:xfrm>
            <a:off x="2699792" y="2852936"/>
            <a:ext cx="3698776" cy="36987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supertodo.es/images/4_Humor/gifs_animados/gracias.gif"/>
          <p:cNvPicPr>
            <a:picLocks noChangeAspect="1" noChangeArrowheads="1" noCrop="1"/>
          </p:cNvPicPr>
          <p:nvPr/>
        </p:nvPicPr>
        <p:blipFill>
          <a:blip r:embed="rId2" cstate="print"/>
          <a:srcRect/>
          <a:stretch>
            <a:fillRect/>
          </a:stretch>
        </p:blipFill>
        <p:spPr bwMode="auto">
          <a:xfrm>
            <a:off x="447752" y="980728"/>
            <a:ext cx="8300712" cy="487714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03040" y="260648"/>
            <a:ext cx="4989240" cy="638944"/>
          </a:xfrm>
        </p:spPr>
        <p:txBody>
          <a:bodyPr>
            <a:normAutofit fontScale="90000"/>
          </a:bodyPr>
          <a:lstStyle/>
          <a:p>
            <a:r>
              <a:rPr lang="es-ES" b="1" dirty="0" smtClean="0"/>
              <a:t>EL</a:t>
            </a:r>
            <a:r>
              <a:rPr lang="es-ES" dirty="0" smtClean="0"/>
              <a:t> </a:t>
            </a:r>
            <a:r>
              <a:rPr lang="es-ES" b="1" dirty="0" smtClean="0"/>
              <a:t>CRUCIGRAMA</a:t>
            </a:r>
            <a:endParaRPr lang="es-ES" b="1" dirty="0"/>
          </a:p>
        </p:txBody>
      </p:sp>
      <p:pic>
        <p:nvPicPr>
          <p:cNvPr id="1028" name="Picture 4" descr="http://www.fuentesguerra.es/wordpress/wp-content/uploads/interrogante-duda-pregunta.jpg"/>
          <p:cNvPicPr>
            <a:picLocks noChangeAspect="1" noChangeArrowheads="1"/>
          </p:cNvPicPr>
          <p:nvPr/>
        </p:nvPicPr>
        <p:blipFill>
          <a:blip r:embed="rId2" cstate="print"/>
          <a:srcRect/>
          <a:stretch>
            <a:fillRect/>
          </a:stretch>
        </p:blipFill>
        <p:spPr bwMode="auto">
          <a:xfrm>
            <a:off x="467544" y="3692995"/>
            <a:ext cx="2800205" cy="2904357"/>
          </a:xfrm>
          <a:prstGeom prst="rect">
            <a:avLst/>
          </a:prstGeom>
          <a:noFill/>
        </p:spPr>
      </p:pic>
      <p:pic>
        <p:nvPicPr>
          <p:cNvPr id="1030" name="Picture 6" descr="http://64nywf65.20m.com/Classic.jpg"/>
          <p:cNvPicPr>
            <a:picLocks noChangeAspect="1" noChangeArrowheads="1"/>
          </p:cNvPicPr>
          <p:nvPr/>
        </p:nvPicPr>
        <p:blipFill>
          <a:blip r:embed="rId3" cstate="print"/>
          <a:srcRect/>
          <a:stretch>
            <a:fillRect/>
          </a:stretch>
        </p:blipFill>
        <p:spPr bwMode="auto">
          <a:xfrm>
            <a:off x="539552" y="1093117"/>
            <a:ext cx="2624629" cy="2551907"/>
          </a:xfrm>
          <a:prstGeom prst="rect">
            <a:avLst/>
          </a:prstGeom>
          <a:noFill/>
        </p:spPr>
      </p:pic>
      <p:sp>
        <p:nvSpPr>
          <p:cNvPr id="7" name="6 Rectángulo"/>
          <p:cNvSpPr/>
          <p:nvPr/>
        </p:nvSpPr>
        <p:spPr>
          <a:xfrm>
            <a:off x="3635896" y="1262365"/>
            <a:ext cx="5293096" cy="5262979"/>
          </a:xfrm>
          <a:prstGeom prst="rect">
            <a:avLst/>
          </a:prstGeom>
        </p:spPr>
        <p:txBody>
          <a:bodyPr wrap="square">
            <a:spAutoFit/>
          </a:bodyPr>
          <a:lstStyle/>
          <a:p>
            <a:pPr algn="ctr"/>
            <a:r>
              <a:rPr lang="es-ES" sz="2400" b="1" dirty="0" smtClean="0">
                <a:solidFill>
                  <a:schemeClr val="bg1"/>
                </a:solidFill>
              </a:rPr>
              <a:t>Un crucigrama </a:t>
            </a:r>
            <a:r>
              <a:rPr lang="es-ES" sz="2400" b="1" dirty="0" smtClean="0">
                <a:solidFill>
                  <a:schemeClr val="bg1"/>
                </a:solidFill>
              </a:rPr>
              <a:t>es un juego o</a:t>
            </a:r>
            <a:r>
              <a:rPr lang="es-ES" sz="2400" b="1" dirty="0" smtClean="0">
                <a:solidFill>
                  <a:schemeClr val="bg1"/>
                </a:solidFill>
              </a:rPr>
              <a:t> </a:t>
            </a:r>
            <a:r>
              <a:rPr lang="es-ES" sz="2400" b="1" dirty="0" smtClean="0">
                <a:solidFill>
                  <a:schemeClr val="bg1"/>
                </a:solidFill>
              </a:rPr>
              <a:t>pasatiempo</a:t>
            </a:r>
            <a:r>
              <a:rPr lang="es-ES" sz="2400" b="1" dirty="0" smtClean="0">
                <a:solidFill>
                  <a:schemeClr val="bg1"/>
                </a:solidFill>
              </a:rPr>
              <a:t> que consiste en completar los huecos de </a:t>
            </a:r>
            <a:r>
              <a:rPr lang="es-ES" sz="2400" b="1" dirty="0" smtClean="0">
                <a:solidFill>
                  <a:schemeClr val="bg1"/>
                </a:solidFill>
              </a:rPr>
              <a:t>un dibujo</a:t>
            </a:r>
            <a:r>
              <a:rPr lang="es-ES" sz="2400" b="1" dirty="0" smtClean="0">
                <a:solidFill>
                  <a:schemeClr val="bg1"/>
                </a:solidFill>
              </a:rPr>
              <a:t> con letras. Para descubrir qué letra debe escribirse en cada espacio, el crucigrama indica el significado de las palabras que deben poder leerse en sentido vertical y horizontal. La idea, por lo tanto, es que la plantilla del crucigrama ya completada presente una serie de palabras que pueden leerse en vertical y horizontal y que se cruzan entre sí.</a:t>
            </a:r>
            <a:endParaRPr lang="es-E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3264" y="116632"/>
            <a:ext cx="7139136" cy="724942"/>
          </a:xfrm>
        </p:spPr>
        <p:txBody>
          <a:bodyPr>
            <a:normAutofit fontScale="90000"/>
          </a:bodyPr>
          <a:lstStyle/>
          <a:p>
            <a:r>
              <a:rPr lang="es-ES" dirty="0" smtClean="0"/>
              <a:t>¿Como resolver un crucigrama?</a:t>
            </a:r>
            <a:endParaRPr lang="es-ES" dirty="0"/>
          </a:p>
        </p:txBody>
      </p:sp>
      <p:pic>
        <p:nvPicPr>
          <p:cNvPr id="27650" name="Picture 2" descr="http://upload.wikimedia.org/wikipedia/commons/8/86/American_crossword.png"/>
          <p:cNvPicPr>
            <a:picLocks noChangeAspect="1" noChangeArrowheads="1"/>
          </p:cNvPicPr>
          <p:nvPr/>
        </p:nvPicPr>
        <p:blipFill>
          <a:blip r:embed="rId2" cstate="print"/>
          <a:srcRect/>
          <a:stretch>
            <a:fillRect/>
          </a:stretch>
        </p:blipFill>
        <p:spPr bwMode="auto">
          <a:xfrm>
            <a:off x="5542896" y="1052736"/>
            <a:ext cx="3061552" cy="2682863"/>
          </a:xfrm>
          <a:prstGeom prst="rect">
            <a:avLst/>
          </a:prstGeom>
          <a:noFill/>
        </p:spPr>
      </p:pic>
      <p:pic>
        <p:nvPicPr>
          <p:cNvPr id="27652" name="Picture 4" descr="http://silose.com/img/silose/2008/05/servilletas_crucigramas.jpg"/>
          <p:cNvPicPr>
            <a:picLocks noChangeAspect="1" noChangeArrowheads="1"/>
          </p:cNvPicPr>
          <p:nvPr/>
        </p:nvPicPr>
        <p:blipFill>
          <a:blip r:embed="rId3" cstate="print"/>
          <a:srcRect/>
          <a:stretch>
            <a:fillRect/>
          </a:stretch>
        </p:blipFill>
        <p:spPr bwMode="auto">
          <a:xfrm>
            <a:off x="5674940" y="3933056"/>
            <a:ext cx="2857500" cy="2857500"/>
          </a:xfrm>
          <a:prstGeom prst="rect">
            <a:avLst/>
          </a:prstGeom>
          <a:noFill/>
        </p:spPr>
      </p:pic>
      <p:sp>
        <p:nvSpPr>
          <p:cNvPr id="7" name="6 Rectángulo"/>
          <p:cNvSpPr/>
          <p:nvPr/>
        </p:nvSpPr>
        <p:spPr>
          <a:xfrm>
            <a:off x="323528" y="1052736"/>
            <a:ext cx="5040560" cy="5693866"/>
          </a:xfrm>
          <a:prstGeom prst="rect">
            <a:avLst/>
          </a:prstGeom>
        </p:spPr>
        <p:txBody>
          <a:bodyPr wrap="square">
            <a:spAutoFit/>
          </a:bodyPr>
          <a:lstStyle/>
          <a:p>
            <a:r>
              <a:rPr lang="es-ES" sz="2800" b="1" dirty="0" smtClean="0">
                <a:solidFill>
                  <a:schemeClr val="bg1"/>
                </a:solidFill>
              </a:rPr>
              <a:t>Para comenzar a completar un crucigrama, la </a:t>
            </a:r>
            <a:r>
              <a:rPr lang="es-ES" sz="2800" b="1" dirty="0" smtClean="0">
                <a:solidFill>
                  <a:schemeClr val="bg1"/>
                </a:solidFill>
              </a:rPr>
              <a:t>persona debe </a:t>
            </a:r>
            <a:r>
              <a:rPr lang="es-ES" sz="2800" b="1" dirty="0" smtClean="0">
                <a:solidFill>
                  <a:schemeClr val="bg1"/>
                </a:solidFill>
              </a:rPr>
              <a:t>leer las dos listas de </a:t>
            </a:r>
            <a:r>
              <a:rPr lang="es-ES" sz="2800" b="1" dirty="0" smtClean="0">
                <a:solidFill>
                  <a:schemeClr val="bg1"/>
                </a:solidFill>
              </a:rPr>
              <a:t>definiciones, </a:t>
            </a:r>
            <a:r>
              <a:rPr lang="es-ES" sz="2800" b="1" dirty="0" smtClean="0">
                <a:solidFill>
                  <a:schemeClr val="bg1"/>
                </a:solidFill>
              </a:rPr>
              <a:t>una correspondiente al sentido vertical y otra para el sentido horizontal. La plantilla o dibujo se encuentra dividida en casillas blancas(donde hay que escribir las letras individuales) y casillas negras(que sirven para separar las palabras</a:t>
            </a:r>
            <a:r>
              <a:rPr lang="es-ES" sz="2800" b="1" dirty="0" smtClean="0">
                <a:solidFill>
                  <a:schemeClr val="bg1"/>
                </a:solidFill>
              </a:rPr>
              <a:t>).</a:t>
            </a:r>
            <a:endParaRPr lang="es-ES" sz="2800" b="1"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7931224" cy="1008112"/>
          </a:xfrm>
        </p:spPr>
        <p:txBody>
          <a:bodyPr>
            <a:normAutofit/>
          </a:bodyPr>
          <a:lstStyle/>
          <a:p>
            <a:r>
              <a:rPr lang="es-ES" dirty="0" smtClean="0"/>
              <a:t>TIPOS DE CRUCIGRAMAS</a:t>
            </a:r>
            <a:endParaRPr lang="es-ES" dirty="0"/>
          </a:p>
        </p:txBody>
      </p:sp>
      <p:sp>
        <p:nvSpPr>
          <p:cNvPr id="5" name="4 CuadroTexto"/>
          <p:cNvSpPr txBox="1"/>
          <p:nvPr/>
        </p:nvSpPr>
        <p:spPr>
          <a:xfrm>
            <a:off x="1043608" y="2060848"/>
            <a:ext cx="7632848" cy="3477875"/>
          </a:xfrm>
          <a:prstGeom prst="rect">
            <a:avLst/>
          </a:prstGeom>
          <a:noFill/>
        </p:spPr>
        <p:txBody>
          <a:bodyPr wrap="square" rtlCol="0">
            <a:spAutoFit/>
          </a:bodyPr>
          <a:lstStyle/>
          <a:p>
            <a:pPr>
              <a:buFont typeface="Arial" charset="0"/>
              <a:buChar char="•"/>
            </a:pPr>
            <a:r>
              <a:rPr lang="es-ES" sz="4400" b="1" i="1" dirty="0" smtClean="0">
                <a:solidFill>
                  <a:schemeClr val="bg1"/>
                </a:solidFill>
              </a:rPr>
              <a:t>Crucigrama </a:t>
            </a:r>
            <a:r>
              <a:rPr lang="es-ES" sz="4400" b="1" i="1" dirty="0" smtClean="0">
                <a:solidFill>
                  <a:schemeClr val="bg1"/>
                </a:solidFill>
              </a:rPr>
              <a:t>blanco</a:t>
            </a:r>
            <a:r>
              <a:rPr lang="es-ES" sz="4400" b="1" dirty="0" smtClean="0">
                <a:solidFill>
                  <a:schemeClr val="bg1"/>
                </a:solidFill>
              </a:rPr>
              <a:t>.</a:t>
            </a:r>
          </a:p>
          <a:p>
            <a:pPr>
              <a:buFont typeface="Arial" charset="0"/>
              <a:buChar char="•"/>
            </a:pPr>
            <a:r>
              <a:rPr lang="es-ES" sz="4400" b="1" dirty="0" smtClean="0">
                <a:solidFill>
                  <a:schemeClr val="bg1"/>
                </a:solidFill>
              </a:rPr>
              <a:t>C</a:t>
            </a:r>
            <a:r>
              <a:rPr lang="es-ES" sz="4400" b="1" i="1" dirty="0" smtClean="0">
                <a:solidFill>
                  <a:schemeClr val="bg1"/>
                </a:solidFill>
              </a:rPr>
              <a:t>rucigrama translator</a:t>
            </a:r>
            <a:r>
              <a:rPr lang="es-ES" sz="4400" b="1" dirty="0" smtClean="0">
                <a:solidFill>
                  <a:schemeClr val="bg1"/>
                </a:solidFill>
              </a:rPr>
              <a:t>.</a:t>
            </a:r>
          </a:p>
          <a:p>
            <a:pPr>
              <a:buFont typeface="Arial" charset="0"/>
              <a:buChar char="•"/>
            </a:pPr>
            <a:r>
              <a:rPr lang="es-ES" sz="4400" b="1" dirty="0" smtClean="0">
                <a:solidFill>
                  <a:schemeClr val="bg1"/>
                </a:solidFill>
              </a:rPr>
              <a:t>C</a:t>
            </a:r>
            <a:r>
              <a:rPr lang="es-ES" sz="4400" b="1" i="1" dirty="0" smtClean="0">
                <a:solidFill>
                  <a:schemeClr val="bg1"/>
                </a:solidFill>
              </a:rPr>
              <a:t>rucigrama silábico</a:t>
            </a:r>
            <a:r>
              <a:rPr lang="es-ES" sz="4400" b="1" dirty="0" smtClean="0">
                <a:solidFill>
                  <a:schemeClr val="bg1"/>
                </a:solidFill>
              </a:rPr>
              <a:t>.</a:t>
            </a:r>
          </a:p>
          <a:p>
            <a:pPr>
              <a:buFont typeface="Arial" charset="0"/>
              <a:buChar char="•"/>
            </a:pPr>
            <a:r>
              <a:rPr lang="es-ES" sz="4400" b="1" dirty="0" smtClean="0">
                <a:solidFill>
                  <a:schemeClr val="bg1"/>
                </a:solidFill>
              </a:rPr>
              <a:t>C</a:t>
            </a:r>
            <a:r>
              <a:rPr lang="es-ES" sz="4400" b="1" i="1" dirty="0" smtClean="0">
                <a:solidFill>
                  <a:schemeClr val="bg1"/>
                </a:solidFill>
              </a:rPr>
              <a:t>rucigrama </a:t>
            </a:r>
            <a:r>
              <a:rPr lang="es-ES" sz="4400" b="1" i="1" dirty="0" smtClean="0">
                <a:solidFill>
                  <a:schemeClr val="bg1"/>
                </a:solidFill>
              </a:rPr>
              <a:t>con </a:t>
            </a:r>
            <a:r>
              <a:rPr lang="es-ES" sz="4400" b="1" i="1" dirty="0" smtClean="0">
                <a:solidFill>
                  <a:schemeClr val="bg1"/>
                </a:solidFill>
              </a:rPr>
              <a:t>personaje</a:t>
            </a:r>
            <a:r>
              <a:rPr lang="es-ES" sz="4400" b="1" dirty="0" smtClean="0">
                <a:solidFill>
                  <a:schemeClr val="bg1"/>
                </a:solidFill>
              </a:rPr>
              <a:t>.</a:t>
            </a:r>
          </a:p>
          <a:p>
            <a:pPr>
              <a:buFont typeface="Arial" charset="0"/>
              <a:buChar char="•"/>
            </a:pPr>
            <a:r>
              <a:rPr lang="es-ES" sz="4400" b="1" dirty="0" smtClean="0">
                <a:solidFill>
                  <a:schemeClr val="bg1"/>
                </a:solidFill>
              </a:rPr>
              <a:t>C</a:t>
            </a:r>
            <a:r>
              <a:rPr lang="es-ES" sz="4400" b="1" i="1" dirty="0" smtClean="0">
                <a:solidFill>
                  <a:schemeClr val="bg1"/>
                </a:solidFill>
              </a:rPr>
              <a:t>rucigrama </a:t>
            </a:r>
            <a:r>
              <a:rPr lang="es-ES" sz="4400" b="1" i="1" dirty="0" smtClean="0">
                <a:solidFill>
                  <a:schemeClr val="bg1"/>
                </a:solidFill>
              </a:rPr>
              <a:t>críptico</a:t>
            </a:r>
            <a:r>
              <a:rPr lang="es-ES" sz="4400" b="1" dirty="0" smtClean="0">
                <a:solidFill>
                  <a:schemeClr val="bg1"/>
                </a:solidFill>
              </a:rPr>
              <a:t>. </a:t>
            </a:r>
            <a:endParaRPr lang="es-ES" sz="44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5760"/>
            <a:ext cx="8229600" cy="1143000"/>
          </a:xfrm>
        </p:spPr>
        <p:txBody>
          <a:bodyPr/>
          <a:lstStyle/>
          <a:p>
            <a:r>
              <a:rPr lang="es-ES" dirty="0" smtClean="0"/>
              <a:t>CRUCIGRAMA BLANCO</a:t>
            </a:r>
            <a:endParaRPr lang="es-ES" dirty="0"/>
          </a:p>
        </p:txBody>
      </p:sp>
      <p:pic>
        <p:nvPicPr>
          <p:cNvPr id="29700" name="Picture 4" descr="http://www.pasatiemposparallevar.com/wp-content/uploads/2010/07/crucigrama_blanco_ejemplo-300x235.png"/>
          <p:cNvPicPr>
            <a:picLocks noChangeAspect="1" noChangeArrowheads="1"/>
          </p:cNvPicPr>
          <p:nvPr/>
        </p:nvPicPr>
        <p:blipFill>
          <a:blip r:embed="rId2" cstate="print"/>
          <a:srcRect/>
          <a:stretch>
            <a:fillRect/>
          </a:stretch>
        </p:blipFill>
        <p:spPr bwMode="auto">
          <a:xfrm>
            <a:off x="1907704" y="1127142"/>
            <a:ext cx="5328592" cy="4174066"/>
          </a:xfrm>
          <a:prstGeom prst="rect">
            <a:avLst/>
          </a:prstGeom>
          <a:noFill/>
        </p:spPr>
      </p:pic>
      <p:sp>
        <p:nvSpPr>
          <p:cNvPr id="7" name="6 Rectángulo"/>
          <p:cNvSpPr/>
          <p:nvPr/>
        </p:nvSpPr>
        <p:spPr>
          <a:xfrm>
            <a:off x="1080120" y="5373216"/>
            <a:ext cx="7092280" cy="1631216"/>
          </a:xfrm>
          <a:prstGeom prst="rect">
            <a:avLst/>
          </a:prstGeom>
        </p:spPr>
        <p:txBody>
          <a:bodyPr wrap="square">
            <a:spAutoFit/>
          </a:bodyPr>
          <a:lstStyle/>
          <a:p>
            <a:pPr algn="ctr"/>
            <a:r>
              <a:rPr lang="es-ES" sz="2000" b="1" dirty="0" smtClean="0">
                <a:solidFill>
                  <a:schemeClr val="bg1"/>
                </a:solidFill>
              </a:rPr>
              <a:t>En esta variedad del crucigrama, hay que descubrir las posiciones de las casillas negras que separan las palabras. El número total de las casillas negras se proporciona debajo del casillero.</a:t>
            </a:r>
          </a:p>
          <a:p>
            <a:pPr algn="ctr"/>
            <a:r>
              <a:rPr lang="es-ES" sz="2000" b="1" dirty="0" smtClean="0">
                <a:solidFill>
                  <a:schemeClr val="bg1"/>
                </a:solidFill>
              </a:rPr>
              <a:t> </a:t>
            </a:r>
            <a:endParaRPr lang="es-ES" sz="20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lstStyle/>
          <a:p>
            <a:r>
              <a:rPr lang="es-ES" dirty="0" smtClean="0"/>
              <a:t>CRUCIGRAMA TRASLATOR</a:t>
            </a:r>
            <a:endParaRPr lang="es-ES" dirty="0"/>
          </a:p>
        </p:txBody>
      </p:sp>
      <p:pic>
        <p:nvPicPr>
          <p:cNvPr id="30722" name="Picture 2" descr="http://ounae.com/files/2011/02/crucigrama-innovacion-320x320.jpg"/>
          <p:cNvPicPr>
            <a:picLocks noChangeAspect="1" noChangeArrowheads="1"/>
          </p:cNvPicPr>
          <p:nvPr/>
        </p:nvPicPr>
        <p:blipFill>
          <a:blip r:embed="rId2" cstate="print"/>
          <a:srcRect/>
          <a:stretch>
            <a:fillRect/>
          </a:stretch>
        </p:blipFill>
        <p:spPr bwMode="auto">
          <a:xfrm>
            <a:off x="4572000" y="2060848"/>
            <a:ext cx="4509119" cy="4509120"/>
          </a:xfrm>
          <a:prstGeom prst="rect">
            <a:avLst/>
          </a:prstGeom>
          <a:noFill/>
        </p:spPr>
      </p:pic>
      <p:sp>
        <p:nvSpPr>
          <p:cNvPr id="5" name="4 Rectángulo"/>
          <p:cNvSpPr/>
          <p:nvPr/>
        </p:nvSpPr>
        <p:spPr>
          <a:xfrm>
            <a:off x="1637928" y="1124744"/>
            <a:ext cx="5814392" cy="954107"/>
          </a:xfrm>
          <a:prstGeom prst="rect">
            <a:avLst/>
          </a:prstGeom>
        </p:spPr>
        <p:txBody>
          <a:bodyPr wrap="square">
            <a:spAutoFit/>
          </a:bodyPr>
          <a:lstStyle/>
          <a:p>
            <a:pPr algn="ctr"/>
            <a:r>
              <a:rPr lang="es-ES" sz="2800" b="1" dirty="0" smtClean="0">
                <a:solidFill>
                  <a:schemeClr val="bg1"/>
                </a:solidFill>
              </a:rPr>
              <a:t>Crucigrama para aprender una lengua nueva</a:t>
            </a:r>
            <a:endParaRPr lang="es-ES" sz="2800" b="1" dirty="0">
              <a:solidFill>
                <a:schemeClr val="bg1"/>
              </a:solidFill>
            </a:endParaRPr>
          </a:p>
        </p:txBody>
      </p:sp>
      <p:pic>
        <p:nvPicPr>
          <p:cNvPr id="30724" name="Picture 4" descr="http://2.bp.blogspot.com/_tFs6ruJ8zo4/SFRUE7X8SaI/AAAAAAAAAQM/BISxRtdnfgk/s400/crucigrama+hecho.JPG"/>
          <p:cNvPicPr>
            <a:picLocks noChangeAspect="1" noChangeArrowheads="1"/>
          </p:cNvPicPr>
          <p:nvPr/>
        </p:nvPicPr>
        <p:blipFill>
          <a:blip r:embed="rId3" cstate="print"/>
          <a:srcRect/>
          <a:stretch>
            <a:fillRect/>
          </a:stretch>
        </p:blipFill>
        <p:spPr bwMode="auto">
          <a:xfrm>
            <a:off x="107504" y="2060848"/>
            <a:ext cx="4499992" cy="449999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CRUCIGRAMA SILABICO</a:t>
            </a:r>
            <a:endParaRPr lang="es-ES" dirty="0"/>
          </a:p>
        </p:txBody>
      </p:sp>
      <p:pic>
        <p:nvPicPr>
          <p:cNvPr id="31748" name="Picture 4" descr="http://3.bp.blogspot.com/-UpDFmp66MhY/TWZ4kdETi2I/AAAAAAAAAxo/gxiyCUa94Ko/s1600/CANTIJUEGO+DIFICULTOSO483.jpg"/>
          <p:cNvPicPr>
            <a:picLocks noChangeAspect="1" noChangeArrowheads="1"/>
          </p:cNvPicPr>
          <p:nvPr/>
        </p:nvPicPr>
        <p:blipFill>
          <a:blip r:embed="rId2" cstate="print"/>
          <a:srcRect/>
          <a:stretch>
            <a:fillRect/>
          </a:stretch>
        </p:blipFill>
        <p:spPr bwMode="auto">
          <a:xfrm>
            <a:off x="4067944" y="1628800"/>
            <a:ext cx="4880913" cy="4401443"/>
          </a:xfrm>
          <a:prstGeom prst="rect">
            <a:avLst/>
          </a:prstGeom>
          <a:noFill/>
        </p:spPr>
      </p:pic>
      <p:sp>
        <p:nvSpPr>
          <p:cNvPr id="6" name="5 Rectángulo"/>
          <p:cNvSpPr/>
          <p:nvPr/>
        </p:nvSpPr>
        <p:spPr>
          <a:xfrm>
            <a:off x="539552" y="1988840"/>
            <a:ext cx="3240360" cy="3539430"/>
          </a:xfrm>
          <a:prstGeom prst="rect">
            <a:avLst/>
          </a:prstGeom>
        </p:spPr>
        <p:txBody>
          <a:bodyPr wrap="square">
            <a:spAutoFit/>
          </a:bodyPr>
          <a:lstStyle/>
          <a:p>
            <a:pPr algn="ctr"/>
            <a:r>
              <a:rPr lang="es-ES" sz="3200" b="1" dirty="0" smtClean="0">
                <a:solidFill>
                  <a:schemeClr val="bg1"/>
                </a:solidFill>
              </a:rPr>
              <a:t>Crucigrama en el que en cada casilla ha de introducirse una sílaba en lugar de una sola letra.</a:t>
            </a:r>
            <a:endParaRPr lang="es-ES" sz="3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Crucigrama con personajes</a:t>
            </a:r>
            <a:endParaRPr lang="es-ES" dirty="0"/>
          </a:p>
        </p:txBody>
      </p:sp>
      <p:pic>
        <p:nvPicPr>
          <p:cNvPr id="32770" name="Picture 2" descr="http://4.bp.blogspot.com/_C77lv1xcbLc/Sw_pWpU07-I/AAAAAAAAABM/AhnDAkLD4vs/s320/crucigrama2.jpg"/>
          <p:cNvPicPr>
            <a:picLocks noChangeAspect="1" noChangeArrowheads="1"/>
          </p:cNvPicPr>
          <p:nvPr/>
        </p:nvPicPr>
        <p:blipFill>
          <a:blip r:embed="rId2" cstate="print"/>
          <a:srcRect/>
          <a:stretch>
            <a:fillRect/>
          </a:stretch>
        </p:blipFill>
        <p:spPr bwMode="auto">
          <a:xfrm>
            <a:off x="323528" y="1772816"/>
            <a:ext cx="4680520" cy="4680520"/>
          </a:xfrm>
          <a:prstGeom prst="rect">
            <a:avLst/>
          </a:prstGeom>
          <a:noFill/>
        </p:spPr>
      </p:pic>
      <p:sp>
        <p:nvSpPr>
          <p:cNvPr id="5" name="4 Rectángulo"/>
          <p:cNvSpPr/>
          <p:nvPr/>
        </p:nvSpPr>
        <p:spPr>
          <a:xfrm>
            <a:off x="5004048" y="1773391"/>
            <a:ext cx="3960440" cy="4031873"/>
          </a:xfrm>
          <a:prstGeom prst="rect">
            <a:avLst/>
          </a:prstGeom>
        </p:spPr>
        <p:txBody>
          <a:bodyPr wrap="square">
            <a:spAutoFit/>
          </a:bodyPr>
          <a:lstStyle/>
          <a:p>
            <a:r>
              <a:rPr lang="es-ES" sz="3200" b="1" dirty="0" smtClean="0">
                <a:solidFill>
                  <a:schemeClr val="bg1"/>
                </a:solidFill>
              </a:rPr>
              <a:t>Crucigrama que contiene la foto de un personaje donde una o varias de las definiciones corresponden al nombre o apellidos del mismo.</a:t>
            </a:r>
            <a:endParaRPr lang="es-ES" sz="32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08" y="274638"/>
            <a:ext cx="4917232" cy="1143000"/>
          </a:xfrm>
        </p:spPr>
        <p:txBody>
          <a:bodyPr>
            <a:normAutofit/>
          </a:bodyPr>
          <a:lstStyle/>
          <a:p>
            <a:r>
              <a:rPr lang="es-ES" sz="3200" dirty="0" smtClean="0"/>
              <a:t>Crucigrama </a:t>
            </a:r>
            <a:r>
              <a:rPr lang="es-ES" sz="3200" dirty="0" err="1" smtClean="0"/>
              <a:t>criptico</a:t>
            </a:r>
            <a:endParaRPr lang="es-ES" sz="3200" dirty="0"/>
          </a:p>
        </p:txBody>
      </p:sp>
      <p:sp>
        <p:nvSpPr>
          <p:cNvPr id="5" name="4 Rectángulo"/>
          <p:cNvSpPr/>
          <p:nvPr/>
        </p:nvSpPr>
        <p:spPr>
          <a:xfrm>
            <a:off x="179512" y="1621244"/>
            <a:ext cx="4824536" cy="4832092"/>
          </a:xfrm>
          <a:prstGeom prst="rect">
            <a:avLst/>
          </a:prstGeom>
        </p:spPr>
        <p:txBody>
          <a:bodyPr wrap="square">
            <a:spAutoFit/>
          </a:bodyPr>
          <a:lstStyle/>
          <a:p>
            <a:r>
              <a:rPr lang="es-ES" sz="2800" b="1" dirty="0" smtClean="0">
                <a:solidFill>
                  <a:schemeClr val="bg1"/>
                </a:solidFill>
              </a:rPr>
              <a:t>Las crucigramas crípticas son todo una tradición en inglés, pero apenas existen </a:t>
            </a:r>
            <a:r>
              <a:rPr lang="es-ES" sz="2800" b="1" dirty="0" smtClean="0">
                <a:solidFill>
                  <a:schemeClr val="bg1"/>
                </a:solidFill>
              </a:rPr>
              <a:t>en castellano. Las </a:t>
            </a:r>
            <a:r>
              <a:rPr lang="es-ES" sz="2800" b="1" dirty="0" smtClean="0">
                <a:solidFill>
                  <a:schemeClr val="bg1"/>
                </a:solidFill>
              </a:rPr>
              <a:t>pistas son juegos de palabras, anagramas, hasta </a:t>
            </a:r>
            <a:r>
              <a:rPr lang="es-ES" sz="2800" b="1" dirty="0" smtClean="0">
                <a:solidFill>
                  <a:schemeClr val="bg1"/>
                </a:solidFill>
              </a:rPr>
              <a:t>adivinanzas. Muchas veces </a:t>
            </a:r>
            <a:r>
              <a:rPr lang="es-ES" sz="2800" b="1" dirty="0" smtClean="0">
                <a:solidFill>
                  <a:schemeClr val="bg1"/>
                </a:solidFill>
              </a:rPr>
              <a:t>una mitad de la pista es la definición buscada y la otra mitad es la pista, o visa</a:t>
            </a:r>
            <a:br>
              <a:rPr lang="es-ES" sz="2800" b="1" dirty="0" smtClean="0">
                <a:solidFill>
                  <a:schemeClr val="bg1"/>
                </a:solidFill>
              </a:rPr>
            </a:br>
            <a:r>
              <a:rPr lang="es-ES" sz="2800" b="1" dirty="0" smtClean="0">
                <a:solidFill>
                  <a:schemeClr val="bg1"/>
                </a:solidFill>
              </a:rPr>
              <a:t>versa.</a:t>
            </a:r>
            <a:endParaRPr lang="es-ES" sz="2800" b="1" dirty="0">
              <a:solidFill>
                <a:schemeClr val="bg1"/>
              </a:solidFill>
            </a:endParaRPr>
          </a:p>
        </p:txBody>
      </p:sp>
      <p:pic>
        <p:nvPicPr>
          <p:cNvPr id="34820" name="Picture 4" descr="http://www.romancortes.com/ficheros/crucigrama-friki.gif"/>
          <p:cNvPicPr>
            <a:picLocks noChangeAspect="1" noChangeArrowheads="1"/>
          </p:cNvPicPr>
          <p:nvPr/>
        </p:nvPicPr>
        <p:blipFill>
          <a:blip r:embed="rId2" cstate="print"/>
          <a:srcRect/>
          <a:stretch>
            <a:fillRect/>
          </a:stretch>
        </p:blipFill>
        <p:spPr bwMode="auto">
          <a:xfrm>
            <a:off x="4860032" y="116632"/>
            <a:ext cx="3990975" cy="657225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195</TotalTime>
  <Words>401</Words>
  <Application>Microsoft Office PowerPoint</Application>
  <PresentationFormat>Presentación en pantalla (4:3)</PresentationFormat>
  <Paragraphs>43</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Vértice</vt:lpstr>
      <vt:lpstr>EL CRUCIGRAMA  </vt:lpstr>
      <vt:lpstr>EL CRUCIGRAMA</vt:lpstr>
      <vt:lpstr>¿Como resolver un crucigrama?</vt:lpstr>
      <vt:lpstr>TIPOS DE CRUCIGRAMAS</vt:lpstr>
      <vt:lpstr>CRUCIGRAMA BLANCO</vt:lpstr>
      <vt:lpstr>CRUCIGRAMA TRASLATOR</vt:lpstr>
      <vt:lpstr>CRUCIGRAMA SILABICO</vt:lpstr>
      <vt:lpstr>Crucigrama con personajes</vt:lpstr>
      <vt:lpstr>Crucigrama criptico</vt:lpstr>
      <vt:lpstr>El sudoku</vt:lpstr>
      <vt:lpstr>Diapositiva 11</vt:lpstr>
      <vt:lpstr>tipos de sudoku</vt:lpstr>
      <vt:lpstr>Sudokus de coloracion</vt:lpstr>
      <vt:lpstr>sudoku con kakuro</vt:lpstr>
      <vt:lpstr>Sudoku alfabetico</vt:lpstr>
      <vt:lpstr>Hypersudoku</vt:lpstr>
      <vt:lpstr>Diapositiva 17</vt:lpstr>
    </vt:vector>
  </TitlesOfParts>
  <Company>Windows XP Titan Ultimate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CRUCIGRAMA  </dc:title>
  <dc:creator>Admin</dc:creator>
  <cp:lastModifiedBy>Admin</cp:lastModifiedBy>
  <cp:revision>21</cp:revision>
  <dcterms:created xsi:type="dcterms:W3CDTF">2012-01-11T16:17:52Z</dcterms:created>
  <dcterms:modified xsi:type="dcterms:W3CDTF">2012-01-11T20:47:18Z</dcterms:modified>
</cp:coreProperties>
</file>