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73898C6-18E9-4D3E-B116-FFAF300A4651}" type="datetimeFigureOut">
              <a:rPr lang="es-CO" smtClean="0"/>
              <a:pPr/>
              <a:t>19/01/2012</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B6FEAC3E-3D66-4922-93DB-8012C84F0BE2}"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73898C6-18E9-4D3E-B116-FFAF300A4651}" type="datetimeFigureOut">
              <a:rPr lang="es-CO" smtClean="0"/>
              <a:pPr/>
              <a:t>19/01/2012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6FEAC3E-3D66-4922-93DB-8012C84F0BE2}"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73898C6-18E9-4D3E-B116-FFAF300A4651}" type="datetimeFigureOut">
              <a:rPr lang="es-CO" smtClean="0"/>
              <a:pPr/>
              <a:t>19/01/2012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6FEAC3E-3D66-4922-93DB-8012C84F0BE2}"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73898C6-18E9-4D3E-B116-FFAF300A4651}" type="datetimeFigureOut">
              <a:rPr lang="es-CO" smtClean="0"/>
              <a:pPr/>
              <a:t>19/01/2012</a:t>
            </a:fld>
            <a:endParaRPr lang="es-CO"/>
          </a:p>
        </p:txBody>
      </p:sp>
      <p:sp>
        <p:nvSpPr>
          <p:cNvPr id="9" name="8 Marcador de número de diapositiva"/>
          <p:cNvSpPr>
            <a:spLocks noGrp="1"/>
          </p:cNvSpPr>
          <p:nvPr>
            <p:ph type="sldNum" sz="quarter" idx="15"/>
          </p:nvPr>
        </p:nvSpPr>
        <p:spPr/>
        <p:txBody>
          <a:bodyPr rtlCol="0"/>
          <a:lstStyle/>
          <a:p>
            <a:fld id="{B6FEAC3E-3D66-4922-93DB-8012C84F0BE2}" type="slidenum">
              <a:rPr lang="es-CO" smtClean="0"/>
              <a:pPr/>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73898C6-18E9-4D3E-B116-FFAF300A4651}" type="datetimeFigureOut">
              <a:rPr lang="es-CO" smtClean="0"/>
              <a:pPr/>
              <a:t>19/01/2012</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B6FEAC3E-3D66-4922-93DB-8012C84F0BE2}"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73898C6-18E9-4D3E-B116-FFAF300A4651}" type="datetimeFigureOut">
              <a:rPr lang="es-CO" smtClean="0"/>
              <a:pPr/>
              <a:t>19/01/2012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6FEAC3E-3D66-4922-93DB-8012C84F0BE2}" type="slidenum">
              <a:rPr lang="es-CO" smtClean="0"/>
              <a:pPr/>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73898C6-18E9-4D3E-B116-FFAF300A4651}" type="datetimeFigureOut">
              <a:rPr lang="es-CO" smtClean="0"/>
              <a:pPr/>
              <a:t>19/01/2012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6FEAC3E-3D66-4922-93DB-8012C84F0BE2}" type="slidenum">
              <a:rPr lang="es-CO" smtClean="0"/>
              <a:pPr/>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73898C6-18E9-4D3E-B116-FFAF300A4651}" type="datetimeFigureOut">
              <a:rPr lang="es-CO" smtClean="0"/>
              <a:pPr/>
              <a:t>19/01/2012</a:t>
            </a:fld>
            <a:endParaRPr lang="es-CO"/>
          </a:p>
        </p:txBody>
      </p:sp>
      <p:sp>
        <p:nvSpPr>
          <p:cNvPr id="7" name="6 Marcador de número de diapositiva"/>
          <p:cNvSpPr>
            <a:spLocks noGrp="1"/>
          </p:cNvSpPr>
          <p:nvPr>
            <p:ph type="sldNum" sz="quarter" idx="11"/>
          </p:nvPr>
        </p:nvSpPr>
        <p:spPr/>
        <p:txBody>
          <a:bodyPr rtlCol="0"/>
          <a:lstStyle/>
          <a:p>
            <a:fld id="{B6FEAC3E-3D66-4922-93DB-8012C84F0BE2}" type="slidenum">
              <a:rPr lang="es-CO" smtClean="0"/>
              <a:pPr/>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73898C6-18E9-4D3E-B116-FFAF300A4651}" type="datetimeFigureOut">
              <a:rPr lang="es-CO" smtClean="0"/>
              <a:pPr/>
              <a:t>19/01/2012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6FEAC3E-3D66-4922-93DB-8012C84F0BE2}"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73898C6-18E9-4D3E-B116-FFAF300A4651}" type="datetimeFigureOut">
              <a:rPr lang="es-CO" smtClean="0"/>
              <a:pPr/>
              <a:t>19/01/2012</a:t>
            </a:fld>
            <a:endParaRPr lang="es-CO"/>
          </a:p>
        </p:txBody>
      </p:sp>
      <p:sp>
        <p:nvSpPr>
          <p:cNvPr id="22" name="21 Marcador de número de diapositiva"/>
          <p:cNvSpPr>
            <a:spLocks noGrp="1"/>
          </p:cNvSpPr>
          <p:nvPr>
            <p:ph type="sldNum" sz="quarter" idx="15"/>
          </p:nvPr>
        </p:nvSpPr>
        <p:spPr/>
        <p:txBody>
          <a:bodyPr rtlCol="0"/>
          <a:lstStyle/>
          <a:p>
            <a:fld id="{B6FEAC3E-3D66-4922-93DB-8012C84F0BE2}" type="slidenum">
              <a:rPr lang="es-CO" smtClean="0"/>
              <a:pPr/>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73898C6-18E9-4D3E-B116-FFAF300A4651}" type="datetimeFigureOut">
              <a:rPr lang="es-CO" smtClean="0"/>
              <a:pPr/>
              <a:t>19/01/2012</a:t>
            </a:fld>
            <a:endParaRPr lang="es-CO"/>
          </a:p>
        </p:txBody>
      </p:sp>
      <p:sp>
        <p:nvSpPr>
          <p:cNvPr id="18" name="17 Marcador de número de diapositiva"/>
          <p:cNvSpPr>
            <a:spLocks noGrp="1"/>
          </p:cNvSpPr>
          <p:nvPr>
            <p:ph type="sldNum" sz="quarter" idx="11"/>
          </p:nvPr>
        </p:nvSpPr>
        <p:spPr/>
        <p:txBody>
          <a:bodyPr rtlCol="0"/>
          <a:lstStyle/>
          <a:p>
            <a:fld id="{B6FEAC3E-3D66-4922-93DB-8012C84F0BE2}" type="slidenum">
              <a:rPr lang="es-CO" smtClean="0"/>
              <a:pPr/>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73898C6-18E9-4D3E-B116-FFAF300A4651}" type="datetimeFigureOut">
              <a:rPr lang="es-CO" smtClean="0"/>
              <a:pPr/>
              <a:t>19/01/2012</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EAC3E-3D66-4922-93DB-8012C84F0BE2}"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339752" y="1844824"/>
            <a:ext cx="5960286" cy="923330"/>
          </a:xfrm>
          <a:prstGeom prst="rect">
            <a:avLst/>
          </a:prstGeom>
          <a:noFill/>
        </p:spPr>
        <p:txBody>
          <a:bodyPr wrap="none" lIns="91440" tIns="45720" rIns="91440" bIns="45720">
            <a:spAutoFit/>
          </a:bodyPr>
          <a:lstStyle/>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haroni" pitchFamily="2" charset="-79"/>
                <a:cs typeface="Aharoni" pitchFamily="2" charset="-79"/>
              </a:rPr>
              <a:t>EL PAPELOGRAFO</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haroni" pitchFamily="2" charset="-79"/>
              <a:cs typeface="Aharoni" pitchFamily="2" charset="-79"/>
            </a:endParaRPr>
          </a:p>
        </p:txBody>
      </p:sp>
      <p:pic>
        <p:nvPicPr>
          <p:cNvPr id="3074" name="Picture 2" descr="C:\Users\HANYINSHAM CASTRO\Pictures\rrrrrr.jpg"/>
          <p:cNvPicPr>
            <a:picLocks noChangeAspect="1" noChangeArrowheads="1"/>
          </p:cNvPicPr>
          <p:nvPr/>
        </p:nvPicPr>
        <p:blipFill>
          <a:blip r:embed="rId2" cstate="print"/>
          <a:srcRect/>
          <a:stretch>
            <a:fillRect/>
          </a:stretch>
        </p:blipFill>
        <p:spPr bwMode="auto">
          <a:xfrm>
            <a:off x="4139952" y="2924944"/>
            <a:ext cx="2390825" cy="296433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908720"/>
            <a:ext cx="6984776" cy="4339650"/>
          </a:xfrm>
          <a:prstGeom prst="rect">
            <a:avLst/>
          </a:prstGeom>
          <a:noFill/>
        </p:spPr>
        <p:txBody>
          <a:bodyPr wrap="square" rtlCol="0">
            <a:spAutoFit/>
          </a:bodyPr>
          <a:lstStyle/>
          <a:p>
            <a:pPr algn="just"/>
            <a:r>
              <a:rPr lang="es-CO" sz="2400" dirty="0" smtClean="0">
                <a:latin typeface="Aharoni" pitchFamily="2" charset="-79"/>
                <a:cs typeface="Aharoni" pitchFamily="2" charset="-79"/>
              </a:rPr>
              <a:t>4. Por la dificultad de dibujar, a veces, directamente sobre el acetato, se sugiere tener un dibujo guía en un papel para de él calcar en el acetato. Naturalmente será del tamaño que se requiere la acetografía. </a:t>
            </a:r>
          </a:p>
          <a:p>
            <a:pPr algn="just"/>
            <a:r>
              <a:rPr lang="es-CO" sz="2400" dirty="0" smtClean="0">
                <a:latin typeface="Aharoni" pitchFamily="2" charset="-79"/>
                <a:cs typeface="Aharoni" pitchFamily="2" charset="-79"/>
              </a:rPr>
              <a:t/>
            </a:r>
            <a:br>
              <a:rPr lang="es-CO" sz="2400" dirty="0" smtClean="0">
                <a:latin typeface="Aharoni" pitchFamily="2" charset="-79"/>
                <a:cs typeface="Aharoni" pitchFamily="2" charset="-79"/>
              </a:rPr>
            </a:br>
            <a:endParaRPr lang="es-CO" sz="2400" dirty="0" smtClean="0">
              <a:latin typeface="Aharoni" pitchFamily="2" charset="-79"/>
              <a:cs typeface="Aharoni" pitchFamily="2" charset="-79"/>
            </a:endParaRPr>
          </a:p>
          <a:p>
            <a:pPr algn="just"/>
            <a:r>
              <a:rPr lang="es-CO" sz="2400" dirty="0" smtClean="0">
                <a:latin typeface="Aharoni" pitchFamily="2" charset="-79"/>
                <a:cs typeface="Aharoni" pitchFamily="2" charset="-79"/>
              </a:rPr>
              <a:t>5. Reutilice las hojas borrándolas con trapo o algodón empapado en alcohol, solución de amonio muy diluida o agua. </a:t>
            </a:r>
          </a:p>
          <a:p>
            <a:endParaRPr lang="es-CO" dirty="0" smtClean="0"/>
          </a:p>
          <a:p>
            <a:endParaRPr lang="es-C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87824" y="1628800"/>
            <a:ext cx="4870244"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haroni" pitchFamily="2" charset="-79"/>
                <a:cs typeface="Aharoni" pitchFamily="2" charset="-79"/>
              </a:rPr>
              <a:t>EL ROTAFOLIO</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haroni" pitchFamily="2" charset="-79"/>
              <a:cs typeface="Aharoni" pitchFamily="2" charset="-79"/>
            </a:endParaRPr>
          </a:p>
        </p:txBody>
      </p:sp>
      <p:pic>
        <p:nvPicPr>
          <p:cNvPr id="4098" name="Picture 2" descr="C:\Users\HANYINSHAM CASTRO\Pictures\ro.jpg"/>
          <p:cNvPicPr>
            <a:picLocks noChangeAspect="1" noChangeArrowheads="1"/>
          </p:cNvPicPr>
          <p:nvPr/>
        </p:nvPicPr>
        <p:blipFill>
          <a:blip r:embed="rId2" cstate="print"/>
          <a:srcRect/>
          <a:stretch>
            <a:fillRect/>
          </a:stretch>
        </p:blipFill>
        <p:spPr bwMode="auto">
          <a:xfrm>
            <a:off x="3779912" y="2996952"/>
            <a:ext cx="3166715" cy="295731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buNone/>
            </a:pPr>
            <a:r>
              <a:rPr lang="es-CO" dirty="0" smtClean="0">
                <a:latin typeface="Aharoni" pitchFamily="2" charset="-79"/>
                <a:cs typeface="Aharoni" pitchFamily="2" charset="-79"/>
              </a:rPr>
              <a:t>   Es </a:t>
            </a:r>
            <a:r>
              <a:rPr lang="es-CO" dirty="0" smtClean="0">
                <a:latin typeface="Aharoni" pitchFamily="2" charset="-79"/>
                <a:cs typeface="Aharoni" pitchFamily="2" charset="-79"/>
              </a:rPr>
              <a:t>un medio visual de imagen fija que consiste en un conjunto de folios ordenados consecutivamente que presentan información en texto escrito, dibujos o gráficos relacionados con un mismo tema, destacando los elementos claves del mensaje. Según la disposición de las hojas, se clasifica así: </a:t>
            </a:r>
          </a:p>
          <a:p>
            <a:r>
              <a:rPr lang="es-CO" dirty="0" smtClean="0">
                <a:latin typeface="Aharoni" pitchFamily="2" charset="-79"/>
                <a:cs typeface="Aharoni" pitchFamily="2" charset="-79"/>
              </a:rPr>
              <a:t>- </a:t>
            </a:r>
            <a:r>
              <a:rPr lang="es-CO" dirty="0" err="1" smtClean="0">
                <a:latin typeface="Aharoni" pitchFamily="2" charset="-79"/>
                <a:cs typeface="Aharoni" pitchFamily="2" charset="-79"/>
              </a:rPr>
              <a:t>Rotafolio</a:t>
            </a:r>
            <a:r>
              <a:rPr lang="es-CO" dirty="0" smtClean="0">
                <a:latin typeface="Aharoni" pitchFamily="2" charset="-79"/>
                <a:cs typeface="Aharoni" pitchFamily="2" charset="-79"/>
              </a:rPr>
              <a:t> simple. </a:t>
            </a:r>
          </a:p>
          <a:p>
            <a:r>
              <a:rPr lang="es-CO" dirty="0" smtClean="0">
                <a:latin typeface="Aharoni" pitchFamily="2" charset="-79"/>
                <a:cs typeface="Aharoni" pitchFamily="2" charset="-79"/>
              </a:rPr>
              <a:t>- </a:t>
            </a:r>
            <a:r>
              <a:rPr lang="es-CO" dirty="0" err="1" smtClean="0">
                <a:latin typeface="Aharoni" pitchFamily="2" charset="-79"/>
                <a:cs typeface="Aharoni" pitchFamily="2" charset="-79"/>
              </a:rPr>
              <a:t>Rotafolio</a:t>
            </a:r>
            <a:r>
              <a:rPr lang="es-CO" dirty="0" smtClean="0">
                <a:latin typeface="Aharoni" pitchFamily="2" charset="-79"/>
                <a:cs typeface="Aharoni" pitchFamily="2" charset="-79"/>
              </a:rPr>
              <a:t> de hojas invertidas. </a:t>
            </a:r>
          </a:p>
          <a:p>
            <a:r>
              <a:rPr lang="es-CO" dirty="0" smtClean="0">
                <a:latin typeface="Aharoni" pitchFamily="2" charset="-79"/>
                <a:cs typeface="Aharoni" pitchFamily="2" charset="-79"/>
              </a:rPr>
              <a:t>- </a:t>
            </a:r>
            <a:r>
              <a:rPr lang="es-CO" dirty="0" err="1" smtClean="0">
                <a:latin typeface="Aharoni" pitchFamily="2" charset="-79"/>
                <a:cs typeface="Aharoni" pitchFamily="2" charset="-79"/>
              </a:rPr>
              <a:t>Rotafolio</a:t>
            </a:r>
            <a:r>
              <a:rPr lang="es-CO" dirty="0" smtClean="0">
                <a:latin typeface="Aharoni" pitchFamily="2" charset="-79"/>
                <a:cs typeface="Aharoni" pitchFamily="2" charset="-79"/>
              </a:rPr>
              <a:t> doble. </a:t>
            </a:r>
          </a:p>
          <a:p>
            <a:r>
              <a:rPr lang="es-CO" dirty="0" smtClean="0">
                <a:latin typeface="Aharoni" pitchFamily="2" charset="-79"/>
                <a:cs typeface="Aharoni" pitchFamily="2" charset="-79"/>
              </a:rPr>
              <a:t>- </a:t>
            </a:r>
            <a:r>
              <a:rPr lang="es-CO" dirty="0" err="1" smtClean="0">
                <a:latin typeface="Aharoni" pitchFamily="2" charset="-79"/>
                <a:cs typeface="Aharoni" pitchFamily="2" charset="-79"/>
              </a:rPr>
              <a:t>Rotafolio</a:t>
            </a:r>
            <a:r>
              <a:rPr lang="es-CO" dirty="0" smtClean="0">
                <a:latin typeface="Aharoni" pitchFamily="2" charset="-79"/>
                <a:cs typeface="Aharoni" pitchFamily="2" charset="-79"/>
              </a:rPr>
              <a:t> tipo libro. </a:t>
            </a:r>
          </a:p>
          <a:p>
            <a:endParaRPr lang="es-CO" dirty="0"/>
          </a:p>
        </p:txBody>
      </p:sp>
      <p:sp>
        <p:nvSpPr>
          <p:cNvPr id="4" name="3 Rectángulo"/>
          <p:cNvSpPr/>
          <p:nvPr/>
        </p:nvSpPr>
        <p:spPr>
          <a:xfrm>
            <a:off x="1922812" y="332656"/>
            <a:ext cx="4980852"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DEFINICION</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a:bodyPr>
          <a:lstStyle/>
          <a:p>
            <a:pPr>
              <a:buNone/>
            </a:pPr>
            <a:r>
              <a:rPr lang="es-CO" dirty="0" smtClean="0">
                <a:latin typeface="Aharoni" pitchFamily="2" charset="-79"/>
                <a:cs typeface="Aharoni" pitchFamily="2" charset="-79"/>
              </a:rPr>
              <a:t>   Se </a:t>
            </a:r>
            <a:r>
              <a:rPr lang="es-CO" dirty="0" smtClean="0">
                <a:latin typeface="Aharoni" pitchFamily="2" charset="-79"/>
                <a:cs typeface="Aharoni" pitchFamily="2" charset="-79"/>
              </a:rPr>
              <a:t>puede utilizar para presentar información a audiencias de cualquier nivel </a:t>
            </a:r>
            <a:r>
              <a:rPr lang="es-CO" dirty="0" err="1" smtClean="0">
                <a:latin typeface="Aharoni" pitchFamily="2" charset="-79"/>
                <a:cs typeface="Aharoni" pitchFamily="2" charset="-79"/>
              </a:rPr>
              <a:t>instruccional</a:t>
            </a:r>
            <a:r>
              <a:rPr lang="es-CO" dirty="0" smtClean="0">
                <a:latin typeface="Aharoni" pitchFamily="2" charset="-79"/>
                <a:cs typeface="Aharoni" pitchFamily="2" charset="-79"/>
              </a:rPr>
              <a:t>. La audiencia debe estar conformada por grupos pequeños y medianos para que todos los presentes puedan leer con facilidad. Este medio le permite a la audiencia hacer anotaciones mientras el facilitador hace su presentación. Se puede utilizar en combinación con otros medios de instrucción. Un mismo </a:t>
            </a:r>
            <a:r>
              <a:rPr lang="es-CO" dirty="0" smtClean="0">
                <a:latin typeface="Aharoni" pitchFamily="2" charset="-79"/>
                <a:cs typeface="Aharoni" pitchFamily="2" charset="-79"/>
              </a:rPr>
              <a:t>rota folio </a:t>
            </a:r>
            <a:r>
              <a:rPr lang="es-CO" dirty="0" smtClean="0">
                <a:latin typeface="Aharoni" pitchFamily="2" charset="-79"/>
                <a:cs typeface="Aharoni" pitchFamily="2" charset="-79"/>
              </a:rPr>
              <a:t>se puede utilizar varias veces. Es económico. Es fácil de transportar y de utilizar. Su mantenimiento y almacenamiento es sencillo. </a:t>
            </a:r>
          </a:p>
          <a:p>
            <a:endParaRPr lang="es-CO" dirty="0"/>
          </a:p>
        </p:txBody>
      </p:sp>
      <p:sp>
        <p:nvSpPr>
          <p:cNvPr id="4" name="3 Rectángulo"/>
          <p:cNvSpPr/>
          <p:nvPr/>
        </p:nvSpPr>
        <p:spPr>
          <a:xfrm>
            <a:off x="755576" y="476672"/>
            <a:ext cx="7571303"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CARACTERISTICAS</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1772816"/>
            <a:ext cx="7467600" cy="4873752"/>
          </a:xfrm>
        </p:spPr>
        <p:txBody>
          <a:bodyPr>
            <a:normAutofit fontScale="92500" lnSpcReduction="20000"/>
          </a:bodyPr>
          <a:lstStyle/>
          <a:p>
            <a:r>
              <a:rPr lang="es-CO" dirty="0" smtClean="0">
                <a:latin typeface="Aharoni" pitchFamily="2" charset="-79"/>
                <a:cs typeface="Aharoni" pitchFamily="2" charset="-79"/>
              </a:rPr>
              <a:t>- Se debe ubicar en un sitio visible a la audiencia de manera que todos puedan ver con facilidad el contenido de cada lámina. </a:t>
            </a:r>
          </a:p>
          <a:p>
            <a:r>
              <a:rPr lang="es-CO" dirty="0" smtClean="0">
                <a:latin typeface="Aharoni" pitchFamily="2" charset="-79"/>
                <a:cs typeface="Aharoni" pitchFamily="2" charset="-79"/>
              </a:rPr>
              <a:t>- El sitio más adecuado para colocar el </a:t>
            </a:r>
            <a:r>
              <a:rPr lang="es-CO" dirty="0" smtClean="0">
                <a:latin typeface="Aharoni" pitchFamily="2" charset="-79"/>
                <a:cs typeface="Aharoni" pitchFamily="2" charset="-79"/>
              </a:rPr>
              <a:t>rota folio </a:t>
            </a:r>
            <a:r>
              <a:rPr lang="es-CO" dirty="0" smtClean="0">
                <a:latin typeface="Aharoni" pitchFamily="2" charset="-79"/>
                <a:cs typeface="Aharoni" pitchFamily="2" charset="-79"/>
              </a:rPr>
              <a:t>es al lado izquierdo del pizarrón, en relación al público. </a:t>
            </a:r>
          </a:p>
          <a:p>
            <a:r>
              <a:rPr lang="es-CO" dirty="0" smtClean="0">
                <a:latin typeface="Aharoni" pitchFamily="2" charset="-79"/>
                <a:cs typeface="Aharoni" pitchFamily="2" charset="-79"/>
              </a:rPr>
              <a:t>- El expositor debe colocarse a un lado del </a:t>
            </a:r>
            <a:r>
              <a:rPr lang="es-CO" dirty="0" smtClean="0">
                <a:latin typeface="Aharoni" pitchFamily="2" charset="-79"/>
                <a:cs typeface="Aharoni" pitchFamily="2" charset="-79"/>
              </a:rPr>
              <a:t>rota folio </a:t>
            </a:r>
            <a:r>
              <a:rPr lang="es-CO" dirty="0" smtClean="0">
                <a:latin typeface="Aharoni" pitchFamily="2" charset="-79"/>
                <a:cs typeface="Aharoni" pitchFamily="2" charset="-79"/>
              </a:rPr>
              <a:t>en el momento de realizar la presentación de las láminas y frente a la audiencia para mantener el contacto visual con todo el equipo. </a:t>
            </a:r>
          </a:p>
          <a:p>
            <a:r>
              <a:rPr lang="es-CO" dirty="0" smtClean="0">
                <a:latin typeface="Aharoni" pitchFamily="2" charset="-79"/>
                <a:cs typeface="Aharoni" pitchFamily="2" charset="-79"/>
              </a:rPr>
              <a:t>- Se recomienda utilizar puntero para señalar los detalles y no interferir en la presentación. </a:t>
            </a:r>
          </a:p>
          <a:p>
            <a:r>
              <a:rPr lang="es-CO" dirty="0" smtClean="0">
                <a:latin typeface="Aharoni" pitchFamily="2" charset="-79"/>
                <a:cs typeface="Aharoni" pitchFamily="2" charset="-79"/>
              </a:rPr>
              <a:t>- Las láminas se exponen durante un lapso de tiempo determinado, mientras la información de la lámina guarde relación con el contenido que se está exponiendo. </a:t>
            </a:r>
          </a:p>
          <a:p>
            <a:endParaRPr lang="es-CO" dirty="0"/>
          </a:p>
        </p:txBody>
      </p:sp>
      <p:sp>
        <p:nvSpPr>
          <p:cNvPr id="4" name="3 Rectángulo"/>
          <p:cNvSpPr/>
          <p:nvPr/>
        </p:nvSpPr>
        <p:spPr>
          <a:xfrm>
            <a:off x="971600" y="548680"/>
            <a:ext cx="7276351"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TECNICAS DE USO</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1984248"/>
            <a:ext cx="7467600" cy="4873752"/>
          </a:xfrm>
        </p:spPr>
        <p:txBody>
          <a:bodyPr/>
          <a:lstStyle/>
          <a:p>
            <a:r>
              <a:rPr lang="es-CO" dirty="0" smtClean="0">
                <a:latin typeface="Aharoni" pitchFamily="2" charset="-79"/>
                <a:cs typeface="Aharoni" pitchFamily="2" charset="-79"/>
              </a:rPr>
              <a:t>- La portada. </a:t>
            </a:r>
          </a:p>
          <a:p>
            <a:r>
              <a:rPr lang="es-CO" dirty="0" smtClean="0">
                <a:latin typeface="Aharoni" pitchFamily="2" charset="-79"/>
                <a:cs typeface="Aharoni" pitchFamily="2" charset="-79"/>
              </a:rPr>
              <a:t>- la </a:t>
            </a:r>
            <a:r>
              <a:rPr lang="es-CO" dirty="0" smtClean="0">
                <a:latin typeface="Aharoni" pitchFamily="2" charset="-79"/>
                <a:cs typeface="Aharoni" pitchFamily="2" charset="-79"/>
              </a:rPr>
              <a:t>situación </a:t>
            </a:r>
            <a:r>
              <a:rPr lang="es-CO" dirty="0" smtClean="0">
                <a:latin typeface="Aharoni" pitchFamily="2" charset="-79"/>
                <a:cs typeface="Aharoni" pitchFamily="2" charset="-79"/>
              </a:rPr>
              <a:t>del problema. </a:t>
            </a:r>
          </a:p>
          <a:p>
            <a:r>
              <a:rPr lang="es-CO" dirty="0" smtClean="0">
                <a:latin typeface="Aharoni" pitchFamily="2" charset="-79"/>
                <a:cs typeface="Aharoni" pitchFamily="2" charset="-79"/>
              </a:rPr>
              <a:t>- los objetivos del aprendizaje. </a:t>
            </a:r>
          </a:p>
          <a:p>
            <a:r>
              <a:rPr lang="es-CO" dirty="0" smtClean="0">
                <a:latin typeface="Aharoni" pitchFamily="2" charset="-79"/>
                <a:cs typeface="Aharoni" pitchFamily="2" charset="-79"/>
              </a:rPr>
              <a:t>- La </a:t>
            </a:r>
            <a:r>
              <a:rPr lang="es-CO" dirty="0" smtClean="0">
                <a:latin typeface="Aharoni" pitchFamily="2" charset="-79"/>
                <a:cs typeface="Aharoni" pitchFamily="2" charset="-79"/>
              </a:rPr>
              <a:t>motivación </a:t>
            </a:r>
            <a:r>
              <a:rPr lang="es-CO" dirty="0" smtClean="0">
                <a:latin typeface="Aharoni" pitchFamily="2" charset="-79"/>
                <a:cs typeface="Aharoni" pitchFamily="2" charset="-79"/>
              </a:rPr>
              <a:t>inicial. </a:t>
            </a:r>
          </a:p>
          <a:p>
            <a:r>
              <a:rPr lang="es-CO" dirty="0" smtClean="0">
                <a:latin typeface="Aharoni" pitchFamily="2" charset="-79"/>
                <a:cs typeface="Aharoni" pitchFamily="2" charset="-79"/>
              </a:rPr>
              <a:t>- El desarrollo temático. </a:t>
            </a:r>
          </a:p>
          <a:p>
            <a:r>
              <a:rPr lang="es-CO" dirty="0" smtClean="0">
                <a:latin typeface="Aharoni" pitchFamily="2" charset="-79"/>
                <a:cs typeface="Aharoni" pitchFamily="2" charset="-79"/>
              </a:rPr>
              <a:t>- La </a:t>
            </a:r>
            <a:r>
              <a:rPr lang="es-CO" dirty="0" smtClean="0">
                <a:latin typeface="Aharoni" pitchFamily="2" charset="-79"/>
                <a:cs typeface="Aharoni" pitchFamily="2" charset="-79"/>
              </a:rPr>
              <a:t>síntesis. </a:t>
            </a:r>
            <a:endParaRPr lang="es-CO" dirty="0" smtClean="0">
              <a:latin typeface="Aharoni" pitchFamily="2" charset="-79"/>
              <a:cs typeface="Aharoni" pitchFamily="2" charset="-79"/>
            </a:endParaRPr>
          </a:p>
          <a:p>
            <a:r>
              <a:rPr lang="es-CO" dirty="0" smtClean="0">
                <a:latin typeface="Aharoni" pitchFamily="2" charset="-79"/>
                <a:cs typeface="Aharoni" pitchFamily="2" charset="-79"/>
              </a:rPr>
              <a:t>- </a:t>
            </a:r>
            <a:r>
              <a:rPr lang="es-CO" dirty="0" smtClean="0">
                <a:latin typeface="Aharoni" pitchFamily="2" charset="-79"/>
                <a:cs typeface="Aharoni" pitchFamily="2" charset="-79"/>
              </a:rPr>
              <a:t>Institucionalización </a:t>
            </a:r>
            <a:r>
              <a:rPr lang="es-CO" dirty="0" smtClean="0">
                <a:latin typeface="Aharoni" pitchFamily="2" charset="-79"/>
                <a:cs typeface="Aharoni" pitchFamily="2" charset="-79"/>
              </a:rPr>
              <a:t>de saberes. </a:t>
            </a:r>
          </a:p>
          <a:p>
            <a:pPr>
              <a:buNone/>
            </a:pPr>
            <a:r>
              <a:rPr lang="es-CO" dirty="0" smtClean="0"/>
              <a:t/>
            </a:r>
            <a:br>
              <a:rPr lang="es-CO" dirty="0" smtClean="0"/>
            </a:br>
            <a:endParaRPr lang="es-CO" dirty="0" smtClean="0"/>
          </a:p>
          <a:p>
            <a:endParaRPr lang="es-CO" dirty="0"/>
          </a:p>
        </p:txBody>
      </p:sp>
      <p:sp>
        <p:nvSpPr>
          <p:cNvPr id="4" name="3 Rectángulo"/>
          <p:cNvSpPr/>
          <p:nvPr/>
        </p:nvSpPr>
        <p:spPr>
          <a:xfrm>
            <a:off x="1797524" y="692696"/>
            <a:ext cx="5519461"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ESTRUCTURA</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95536" y="3212976"/>
            <a:ext cx="7992888" cy="2215991"/>
          </a:xfrm>
          <a:prstGeom prst="rect">
            <a:avLst/>
          </a:prstGeom>
          <a:noFill/>
        </p:spPr>
        <p:txBody>
          <a:bodyPr wrap="square" rtlCol="0">
            <a:spAutoFit/>
          </a:bodyPr>
          <a:lstStyle/>
          <a:p>
            <a:pPr algn="just"/>
            <a:r>
              <a:rPr lang="es-CO" sz="2400" dirty="0" smtClean="0">
                <a:latin typeface="Aharoni" pitchFamily="2" charset="-79"/>
                <a:cs typeface="Aharoni" pitchFamily="2" charset="-79"/>
              </a:rPr>
              <a:t>El </a:t>
            </a:r>
            <a:r>
              <a:rPr lang="es-CO" sz="2400" dirty="0" err="1" smtClean="0">
                <a:latin typeface="Aharoni" pitchFamily="2" charset="-79"/>
                <a:cs typeface="Aharoni" pitchFamily="2" charset="-79"/>
              </a:rPr>
              <a:t>papelografo</a:t>
            </a:r>
            <a:r>
              <a:rPr lang="es-CO" sz="2400" dirty="0" smtClean="0">
                <a:latin typeface="Aharoni" pitchFamily="2" charset="-79"/>
                <a:cs typeface="Aharoni" pitchFamily="2" charset="-79"/>
              </a:rPr>
              <a:t> </a:t>
            </a:r>
            <a:r>
              <a:rPr lang="es-CO" sz="2400" dirty="0">
                <a:latin typeface="Aharoni" pitchFamily="2" charset="-79"/>
                <a:cs typeface="Aharoni" pitchFamily="2" charset="-79"/>
              </a:rPr>
              <a:t>es un gran bloque de papel de pliego entero (71 x </a:t>
            </a:r>
            <a:r>
              <a:rPr lang="es-CO" sz="2400" dirty="0" smtClean="0">
                <a:latin typeface="Aharoni" pitchFamily="2" charset="-79"/>
                <a:cs typeface="Aharoni" pitchFamily="2" charset="-79"/>
              </a:rPr>
              <a:t>101 cm) </a:t>
            </a:r>
            <a:r>
              <a:rPr lang="es-CO" sz="2400" dirty="0">
                <a:latin typeface="Aharoni" pitchFamily="2" charset="-79"/>
                <a:cs typeface="Aharoni" pitchFamily="2" charset="-79"/>
              </a:rPr>
              <a:t>o de medio pliego (71 x 50.5 </a:t>
            </a:r>
            <a:r>
              <a:rPr lang="es-CO" sz="2400" dirty="0" smtClean="0">
                <a:latin typeface="Aharoni" pitchFamily="2" charset="-79"/>
                <a:cs typeface="Aharoni" pitchFamily="2" charset="-79"/>
              </a:rPr>
              <a:t>cm) </a:t>
            </a:r>
            <a:r>
              <a:rPr lang="es-CO" sz="2400" dirty="0">
                <a:latin typeface="Aharoni" pitchFamily="2" charset="-79"/>
                <a:cs typeface="Aharoni" pitchFamily="2" charset="-79"/>
              </a:rPr>
              <a:t>que dispuesto a modo de cuaderno de </a:t>
            </a:r>
            <a:r>
              <a:rPr lang="es-CO" sz="2400" dirty="0" smtClean="0">
                <a:latin typeface="Aharoni" pitchFamily="2" charset="-79"/>
                <a:cs typeface="Aharoni" pitchFamily="2" charset="-79"/>
              </a:rPr>
              <a:t>taquigrafía </a:t>
            </a:r>
            <a:r>
              <a:rPr lang="es-CO" sz="2400" dirty="0">
                <a:latin typeface="Aharoni" pitchFamily="2" charset="-79"/>
                <a:cs typeface="Aharoni" pitchFamily="2" charset="-79"/>
              </a:rPr>
              <a:t>sirve para desarrollar un tema, propuesto, delante de un auditorio, (o grupo de alumnos trabajadores).</a:t>
            </a:r>
          </a:p>
          <a:p>
            <a:endParaRPr lang="es-CO" dirty="0"/>
          </a:p>
        </p:txBody>
      </p:sp>
      <p:sp>
        <p:nvSpPr>
          <p:cNvPr id="6" name="5 Rectángulo"/>
          <p:cNvSpPr/>
          <p:nvPr/>
        </p:nvSpPr>
        <p:spPr>
          <a:xfrm>
            <a:off x="2195736" y="1124744"/>
            <a:ext cx="4980851"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DEFINICION</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204864"/>
            <a:ext cx="7056784" cy="4893647"/>
          </a:xfrm>
          <a:prstGeom prst="rect">
            <a:avLst/>
          </a:prstGeom>
          <a:noFill/>
        </p:spPr>
        <p:txBody>
          <a:bodyPr wrap="square" rtlCol="0">
            <a:spAutoFit/>
          </a:bodyPr>
          <a:lstStyle/>
          <a:p>
            <a:r>
              <a:rPr lang="es-CO" sz="2400" dirty="0" smtClean="0"/>
              <a:t>El </a:t>
            </a:r>
            <a:r>
              <a:rPr lang="es-CO" sz="2400" dirty="0"/>
              <a:t>bloque o legajo se hace de papel </a:t>
            </a:r>
            <a:r>
              <a:rPr lang="es-CO" sz="2400" dirty="0" smtClean="0"/>
              <a:t>periódico </a:t>
            </a:r>
            <a:r>
              <a:rPr lang="es-CO" sz="2400" dirty="0"/>
              <a:t>que se compra cortado a las dimensiones solicitadas.</a:t>
            </a:r>
            <a:br>
              <a:rPr lang="es-CO" sz="2400" dirty="0"/>
            </a:br>
            <a:r>
              <a:rPr lang="es-CO" sz="2400" dirty="0"/>
              <a:t/>
            </a:r>
            <a:br>
              <a:rPr lang="es-CO" sz="2400" dirty="0"/>
            </a:br>
            <a:r>
              <a:rPr lang="es-CO" sz="2400" dirty="0" smtClean="0"/>
              <a:t>La fijación </a:t>
            </a:r>
            <a:r>
              <a:rPr lang="es-CO" sz="2400" dirty="0"/>
              <a:t>del papel se </a:t>
            </a:r>
            <a:r>
              <a:rPr lang="es-CO" sz="2400" dirty="0" smtClean="0"/>
              <a:t>hará </a:t>
            </a:r>
            <a:r>
              <a:rPr lang="es-CO" sz="2400" dirty="0"/>
              <a:t>de acuerdo con la </a:t>
            </a:r>
            <a:r>
              <a:rPr lang="es-CO" sz="2400" dirty="0" smtClean="0"/>
              <a:t>utilización </a:t>
            </a:r>
            <a:r>
              <a:rPr lang="es-CO" sz="2400" dirty="0"/>
              <a:t>que se le da </a:t>
            </a:r>
            <a:r>
              <a:rPr lang="es-CO" sz="2400" dirty="0" smtClean="0"/>
              <a:t>según </a:t>
            </a:r>
            <a:r>
              <a:rPr lang="es-CO" sz="2400" dirty="0"/>
              <a:t>las </a:t>
            </a:r>
            <a:r>
              <a:rPr lang="es-CO" sz="2400" dirty="0" smtClean="0"/>
              <a:t>formas </a:t>
            </a:r>
            <a:r>
              <a:rPr lang="es-CO" sz="2400" dirty="0"/>
              <a:t>de presentar un tema:</a:t>
            </a:r>
            <a:br>
              <a:rPr lang="es-CO" sz="2400" dirty="0"/>
            </a:br>
            <a:r>
              <a:rPr lang="es-CO" sz="2400" dirty="0"/>
              <a:t/>
            </a:r>
            <a:br>
              <a:rPr lang="es-CO" sz="2400" dirty="0"/>
            </a:br>
            <a:r>
              <a:rPr lang="es-CO" sz="2400" dirty="0"/>
              <a:t>1. Desechando las hojas. </a:t>
            </a:r>
            <a:br>
              <a:rPr lang="es-CO" sz="2400" dirty="0"/>
            </a:br>
            <a:r>
              <a:rPr lang="es-CO" sz="2400" dirty="0"/>
              <a:t/>
            </a:r>
            <a:br>
              <a:rPr lang="es-CO" sz="2400" dirty="0"/>
            </a:br>
            <a:r>
              <a:rPr lang="es-CO" sz="2400" dirty="0"/>
              <a:t>2. Conservando las </a:t>
            </a:r>
            <a:r>
              <a:rPr lang="es-CO" sz="2400" dirty="0" smtClean="0"/>
              <a:t>paginas </a:t>
            </a:r>
            <a:r>
              <a:rPr lang="es-CO" sz="2400" dirty="0"/>
              <a:t>escritas. </a:t>
            </a:r>
            <a:br>
              <a:rPr lang="es-CO" sz="2400" dirty="0"/>
            </a:br>
            <a:r>
              <a:rPr lang="es-CO" dirty="0"/>
              <a:t/>
            </a:r>
            <a:br>
              <a:rPr lang="es-CO" dirty="0"/>
            </a:br>
            <a:r>
              <a:rPr lang="es-CO" dirty="0"/>
              <a:t/>
            </a:r>
            <a:br>
              <a:rPr lang="es-CO" dirty="0"/>
            </a:br>
            <a:endParaRPr lang="es-CO" dirty="0"/>
          </a:p>
          <a:p>
            <a:endParaRPr lang="es-CO" dirty="0"/>
          </a:p>
        </p:txBody>
      </p:sp>
      <p:sp>
        <p:nvSpPr>
          <p:cNvPr id="5" name="4 Rectángulo"/>
          <p:cNvSpPr/>
          <p:nvPr/>
        </p:nvSpPr>
        <p:spPr>
          <a:xfrm>
            <a:off x="627589" y="620688"/>
            <a:ext cx="7571303"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CARACTERISTICAS</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2060848"/>
            <a:ext cx="7776864" cy="4524315"/>
          </a:xfrm>
          <a:prstGeom prst="rect">
            <a:avLst/>
          </a:prstGeom>
          <a:noFill/>
        </p:spPr>
        <p:txBody>
          <a:bodyPr wrap="square" rtlCol="0">
            <a:spAutoFit/>
          </a:bodyPr>
          <a:lstStyle/>
          <a:p>
            <a:pPr marL="457200" indent="-457200">
              <a:buAutoNum type="arabicPeriod"/>
            </a:pPr>
            <a:r>
              <a:rPr lang="es-CO" sz="2400" dirty="0" smtClean="0">
                <a:latin typeface="Aharoni" pitchFamily="2" charset="-79"/>
                <a:cs typeface="Aharoni" pitchFamily="2" charset="-79"/>
              </a:rPr>
              <a:t>Es </a:t>
            </a:r>
            <a:r>
              <a:rPr lang="es-CO" sz="2400" dirty="0">
                <a:latin typeface="Aharoni" pitchFamily="2" charset="-79"/>
                <a:cs typeface="Aharoni" pitchFamily="2" charset="-79"/>
              </a:rPr>
              <a:t>una forma de suplir la carencia de un tablero de tiza,</a:t>
            </a:r>
            <a:br>
              <a:rPr lang="es-CO" sz="2400" dirty="0">
                <a:latin typeface="Aharoni" pitchFamily="2" charset="-79"/>
                <a:cs typeface="Aharoni" pitchFamily="2" charset="-79"/>
              </a:rPr>
            </a:br>
            <a:endParaRPr lang="es-CO" sz="2400" dirty="0" smtClean="0">
              <a:latin typeface="Aharoni" pitchFamily="2" charset="-79"/>
              <a:cs typeface="Aharoni" pitchFamily="2" charset="-79"/>
            </a:endParaRPr>
          </a:p>
          <a:p>
            <a:pPr marL="457200" indent="-457200">
              <a:buAutoNum type="arabicPeriod"/>
            </a:pPr>
            <a:r>
              <a:rPr lang="es-CO" sz="2400" dirty="0" smtClean="0">
                <a:latin typeface="Aharoni" pitchFamily="2" charset="-79"/>
                <a:cs typeface="Aharoni" pitchFamily="2" charset="-79"/>
              </a:rPr>
              <a:t>Puede </a:t>
            </a:r>
            <a:r>
              <a:rPr lang="es-CO" sz="2400" dirty="0">
                <a:latin typeface="Aharoni" pitchFamily="2" charset="-79"/>
                <a:cs typeface="Aharoni" pitchFamily="2" charset="-79"/>
              </a:rPr>
              <a:t>transportarse </a:t>
            </a:r>
            <a:r>
              <a:rPr lang="es-CO" sz="2400" dirty="0" smtClean="0">
                <a:latin typeface="Aharoni" pitchFamily="2" charset="-79"/>
                <a:cs typeface="Aharoni" pitchFamily="2" charset="-79"/>
              </a:rPr>
              <a:t>fácilmente </a:t>
            </a:r>
            <a:r>
              <a:rPr lang="es-CO" sz="2400" dirty="0">
                <a:latin typeface="Aharoni" pitchFamily="2" charset="-79"/>
                <a:cs typeface="Aharoni" pitchFamily="2" charset="-79"/>
              </a:rPr>
              <a:t>e instalarse en cualquier </a:t>
            </a:r>
            <a:r>
              <a:rPr lang="es-CO" sz="2400" dirty="0" smtClean="0">
                <a:latin typeface="Aharoni" pitchFamily="2" charset="-79"/>
                <a:cs typeface="Aharoni" pitchFamily="2" charset="-79"/>
              </a:rPr>
              <a:t>lugar.</a:t>
            </a:r>
          </a:p>
          <a:p>
            <a:pPr marL="457200" indent="-457200">
              <a:buAutoNum type="arabicPeriod"/>
            </a:pPr>
            <a:endParaRPr lang="es-CO" sz="2400" dirty="0" smtClean="0">
              <a:latin typeface="Aharoni" pitchFamily="2" charset="-79"/>
              <a:cs typeface="Aharoni" pitchFamily="2" charset="-79"/>
            </a:endParaRPr>
          </a:p>
          <a:p>
            <a:pPr marL="457200" indent="-457200">
              <a:buAutoNum type="arabicPeriod"/>
            </a:pPr>
            <a:r>
              <a:rPr lang="es-CO" sz="2400" dirty="0" smtClean="0">
                <a:latin typeface="Aharoni" pitchFamily="2" charset="-79"/>
                <a:cs typeface="Aharoni" pitchFamily="2" charset="-79"/>
              </a:rPr>
              <a:t>Puede </a:t>
            </a:r>
            <a:r>
              <a:rPr lang="es-CO" sz="2400" dirty="0">
                <a:latin typeface="Aharoni" pitchFamily="2" charset="-79"/>
                <a:cs typeface="Aharoni" pitchFamily="2" charset="-79"/>
              </a:rPr>
              <a:t>utilizarse como si fuera un cuaderno de notas en donde se van escribiendo las partes </a:t>
            </a:r>
            <a:r>
              <a:rPr lang="es-CO" sz="2400" dirty="0" smtClean="0">
                <a:latin typeface="Aharoni" pitchFamily="2" charset="-79"/>
                <a:cs typeface="Aharoni" pitchFamily="2" charset="-79"/>
              </a:rPr>
              <a:t>mas </a:t>
            </a:r>
            <a:r>
              <a:rPr lang="es-CO" sz="2400" dirty="0">
                <a:latin typeface="Aharoni" pitchFamily="2" charset="-79"/>
                <a:cs typeface="Aharoni" pitchFamily="2" charset="-79"/>
              </a:rPr>
              <a:t>importantes del tema o </a:t>
            </a:r>
            <a:r>
              <a:rPr lang="es-CO" sz="2400" dirty="0" smtClean="0">
                <a:latin typeface="Aharoni" pitchFamily="2" charset="-79"/>
                <a:cs typeface="Aharoni" pitchFamily="2" charset="-79"/>
              </a:rPr>
              <a:t>sesión </a:t>
            </a:r>
            <a:r>
              <a:rPr lang="es-CO" sz="2400" dirty="0">
                <a:latin typeface="Aharoni" pitchFamily="2" charset="-79"/>
                <a:cs typeface="Aharoni" pitchFamily="2" charset="-79"/>
              </a:rPr>
              <a:t>del trabajo que se </a:t>
            </a:r>
            <a:r>
              <a:rPr lang="es-CO" sz="2400" dirty="0" smtClean="0">
                <a:latin typeface="Aharoni" pitchFamily="2" charset="-79"/>
                <a:cs typeface="Aharoni" pitchFamily="2" charset="-79"/>
              </a:rPr>
              <a:t>esta� </a:t>
            </a:r>
            <a:r>
              <a:rPr lang="es-CO" sz="2400" dirty="0">
                <a:latin typeface="Aharoni" pitchFamily="2" charset="-79"/>
                <a:cs typeface="Aharoni" pitchFamily="2" charset="-79"/>
              </a:rPr>
              <a:t>desarrollando.</a:t>
            </a:r>
            <a:br>
              <a:rPr lang="es-CO" sz="2400" dirty="0">
                <a:latin typeface="Aharoni" pitchFamily="2" charset="-79"/>
                <a:cs typeface="Aharoni" pitchFamily="2" charset="-79"/>
              </a:rPr>
            </a:br>
            <a:r>
              <a:rPr lang="es-CO" sz="2400" dirty="0">
                <a:latin typeface="Aharoni" pitchFamily="2" charset="-79"/>
                <a:cs typeface="Aharoni" pitchFamily="2" charset="-79"/>
              </a:rPr>
              <a:t/>
            </a:r>
            <a:br>
              <a:rPr lang="es-CO" sz="2400" dirty="0">
                <a:latin typeface="Aharoni" pitchFamily="2" charset="-79"/>
                <a:cs typeface="Aharoni" pitchFamily="2" charset="-79"/>
              </a:rPr>
            </a:br>
            <a:endParaRPr lang="es-CO" sz="2400" dirty="0"/>
          </a:p>
        </p:txBody>
      </p:sp>
      <p:sp>
        <p:nvSpPr>
          <p:cNvPr id="5" name="4 Rectángulo"/>
          <p:cNvSpPr/>
          <p:nvPr/>
        </p:nvSpPr>
        <p:spPr>
          <a:xfrm>
            <a:off x="251520" y="548680"/>
            <a:ext cx="8404865" cy="707886"/>
          </a:xfrm>
          <a:prstGeom prst="rect">
            <a:avLst/>
          </a:prstGeom>
          <a:noFill/>
        </p:spPr>
        <p:txBody>
          <a:bodyPr wrap="none" lIns="91440" tIns="45720" rIns="91440" bIns="45720">
            <a:spAutoFit/>
          </a:bodyPr>
          <a:lstStyle/>
          <a:p>
            <a:pPr algn="ctr"/>
            <a:r>
              <a:rPr lang="es-ES"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OBJETO DEL PAPELOGRAFO</a:t>
            </a:r>
            <a:endParaRPr lang="es-E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1560" y="764704"/>
            <a:ext cx="7467600" cy="4873752"/>
          </a:xfrm>
        </p:spPr>
        <p:txBody>
          <a:bodyPr>
            <a:normAutofit lnSpcReduction="10000"/>
          </a:bodyPr>
          <a:lstStyle/>
          <a:p>
            <a:pPr marL="457200" indent="-457200" algn="just">
              <a:buAutoNum type="arabicPeriod" startAt="4"/>
            </a:pPr>
            <a:r>
              <a:rPr lang="es-CO" dirty="0" smtClean="0">
                <a:latin typeface="Aharoni" pitchFamily="2" charset="-79"/>
                <a:cs typeface="Aharoni" pitchFamily="2" charset="-79"/>
              </a:rPr>
              <a:t>El hecho de escribir durante el desarrollo del tema en una forma ordenada, hace que los alumnos tengan un ejemplo permanente de la forma como deben tomar sus anotaciones en su cuaderno de</a:t>
            </a:r>
            <a:br>
              <a:rPr lang="es-CO" dirty="0" smtClean="0">
                <a:latin typeface="Aharoni" pitchFamily="2" charset="-79"/>
                <a:cs typeface="Aharoni" pitchFamily="2" charset="-79"/>
              </a:rPr>
            </a:br>
            <a:r>
              <a:rPr lang="es-CO" dirty="0" smtClean="0">
                <a:latin typeface="Aharoni" pitchFamily="2" charset="-79"/>
                <a:cs typeface="Aharoni" pitchFamily="2" charset="-79"/>
              </a:rPr>
              <a:t>apuntes.</a:t>
            </a:r>
          </a:p>
          <a:p>
            <a:pPr marL="457200" indent="-457200" algn="just">
              <a:buAutoNum type="arabicPeriod" startAt="4"/>
            </a:pPr>
            <a:endParaRPr lang="es-CO" dirty="0" smtClean="0">
              <a:latin typeface="Aharoni" pitchFamily="2" charset="-79"/>
              <a:cs typeface="Aharoni" pitchFamily="2" charset="-79"/>
            </a:endParaRPr>
          </a:p>
          <a:p>
            <a:pPr marL="457200" indent="-457200" algn="just">
              <a:buNone/>
            </a:pPr>
            <a:r>
              <a:rPr lang="es-CO" dirty="0" smtClean="0">
                <a:latin typeface="Aharoni" pitchFamily="2" charset="-79"/>
                <a:cs typeface="Aharoni" pitchFamily="2" charset="-79"/>
              </a:rPr>
              <a:t>5.   El </a:t>
            </a:r>
            <a:r>
              <a:rPr lang="es-CO" dirty="0" err="1" smtClean="0">
                <a:latin typeface="Aharoni" pitchFamily="2" charset="-79"/>
                <a:cs typeface="Aharoni" pitchFamily="2" charset="-79"/>
              </a:rPr>
              <a:t>paleografo</a:t>
            </a:r>
            <a:r>
              <a:rPr lang="es-CO" dirty="0" smtClean="0">
                <a:latin typeface="Aharoni" pitchFamily="2" charset="-79"/>
                <a:cs typeface="Aharoni" pitchFamily="2" charset="-79"/>
              </a:rPr>
              <a:t> permite revisar los puntos tratados anteriormente, delante de los alumnos, sin necesidad de volver a escribir o hacer gráficos y también permite corregir o aumentar las anotaciones hechas en sesiones anteriores.</a:t>
            </a:r>
          </a:p>
          <a:p>
            <a:endParaRPr lang="es-CO" dirty="0" smtClean="0"/>
          </a:p>
          <a:p>
            <a:endParaRPr lang="es-C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1916832"/>
            <a:ext cx="6984776" cy="4062651"/>
          </a:xfrm>
          <a:prstGeom prst="rect">
            <a:avLst/>
          </a:prstGeom>
          <a:noFill/>
        </p:spPr>
        <p:txBody>
          <a:bodyPr wrap="square" rtlCol="0">
            <a:spAutoFit/>
          </a:bodyPr>
          <a:lstStyle/>
          <a:p>
            <a:r>
              <a:rPr lang="es-CO" sz="2000" dirty="0">
                <a:latin typeface="Aharoni" pitchFamily="2" charset="-79"/>
                <a:cs typeface="Aharoni" pitchFamily="2" charset="-79"/>
              </a:rPr>
              <a:t>A. Ofrece siempre una superficie agradable para escribir o dibujar.</a:t>
            </a:r>
            <a:br>
              <a:rPr lang="es-CO" sz="2000" dirty="0">
                <a:latin typeface="Aharoni" pitchFamily="2" charset="-79"/>
                <a:cs typeface="Aharoni" pitchFamily="2" charset="-79"/>
              </a:rPr>
            </a:br>
            <a:r>
              <a:rPr lang="es-CO" sz="2000" dirty="0">
                <a:latin typeface="Aharoni" pitchFamily="2" charset="-79"/>
                <a:cs typeface="Aharoni" pitchFamily="2" charset="-79"/>
              </a:rPr>
              <a:t/>
            </a:r>
            <a:br>
              <a:rPr lang="es-CO" sz="2000" dirty="0">
                <a:latin typeface="Aharoni" pitchFamily="2" charset="-79"/>
                <a:cs typeface="Aharoni" pitchFamily="2" charset="-79"/>
              </a:rPr>
            </a:br>
            <a:r>
              <a:rPr lang="es-CO" sz="2000" dirty="0">
                <a:latin typeface="Aharoni" pitchFamily="2" charset="-79"/>
                <a:cs typeface="Aharoni" pitchFamily="2" charset="-79"/>
              </a:rPr>
              <a:t>B. Todo trazo que se haga sobre </a:t>
            </a:r>
            <a:r>
              <a:rPr lang="es-CO" sz="2000" dirty="0" smtClean="0">
                <a:latin typeface="Aharoni" pitchFamily="2" charset="-79"/>
                <a:cs typeface="Aharoni" pitchFamily="2" charset="-79"/>
              </a:rPr>
              <a:t>�el</a:t>
            </a:r>
            <a:r>
              <a:rPr lang="es-CO" sz="2000" dirty="0">
                <a:latin typeface="Aharoni" pitchFamily="2" charset="-79"/>
                <a:cs typeface="Aharoni" pitchFamily="2" charset="-79"/>
              </a:rPr>
              <a:t>, es permanente y no corre el riesgo de borrarse todo o en parte de lo que se escribe.</a:t>
            </a:r>
            <a:br>
              <a:rPr lang="es-CO" sz="2000" dirty="0">
                <a:latin typeface="Aharoni" pitchFamily="2" charset="-79"/>
                <a:cs typeface="Aharoni" pitchFamily="2" charset="-79"/>
              </a:rPr>
            </a:br>
            <a:r>
              <a:rPr lang="es-CO" sz="2000" dirty="0">
                <a:latin typeface="Aharoni" pitchFamily="2" charset="-79"/>
                <a:cs typeface="Aharoni" pitchFamily="2" charset="-79"/>
              </a:rPr>
              <a:t/>
            </a:r>
            <a:br>
              <a:rPr lang="es-CO" sz="2000" dirty="0">
                <a:latin typeface="Aharoni" pitchFamily="2" charset="-79"/>
                <a:cs typeface="Aharoni" pitchFamily="2" charset="-79"/>
              </a:rPr>
            </a:br>
            <a:r>
              <a:rPr lang="es-CO" sz="2000" dirty="0">
                <a:latin typeface="Aharoni" pitchFamily="2" charset="-79"/>
                <a:cs typeface="Aharoni" pitchFamily="2" charset="-79"/>
              </a:rPr>
              <a:t>C. Estimula al alumno a tomar apuntes en. forma ordenada, tal como se exponen durante la </a:t>
            </a:r>
            <a:r>
              <a:rPr lang="es-CO" sz="2000" dirty="0" smtClean="0">
                <a:latin typeface="Aharoni" pitchFamily="2" charset="-79"/>
                <a:cs typeface="Aharoni" pitchFamily="2" charset="-79"/>
              </a:rPr>
              <a:t>sesión.</a:t>
            </a:r>
            <a:r>
              <a:rPr lang="es-CO" sz="2000" dirty="0">
                <a:latin typeface="Aharoni" pitchFamily="2" charset="-79"/>
                <a:cs typeface="Aharoni" pitchFamily="2" charset="-79"/>
              </a:rPr>
              <a:t/>
            </a:r>
            <a:br>
              <a:rPr lang="es-CO" sz="2000" dirty="0">
                <a:latin typeface="Aharoni" pitchFamily="2" charset="-79"/>
                <a:cs typeface="Aharoni" pitchFamily="2" charset="-79"/>
              </a:rPr>
            </a:br>
            <a:r>
              <a:rPr lang="es-CO" sz="2000" dirty="0">
                <a:latin typeface="Aharoni" pitchFamily="2" charset="-79"/>
                <a:cs typeface="Aharoni" pitchFamily="2" charset="-79"/>
              </a:rPr>
              <a:t/>
            </a:r>
            <a:br>
              <a:rPr lang="es-CO" sz="2000" dirty="0">
                <a:latin typeface="Aharoni" pitchFamily="2" charset="-79"/>
                <a:cs typeface="Aharoni" pitchFamily="2" charset="-79"/>
              </a:rPr>
            </a:br>
            <a:r>
              <a:rPr lang="es-CO" sz="2000" dirty="0">
                <a:latin typeface="Aharoni" pitchFamily="2" charset="-79"/>
                <a:cs typeface="Aharoni" pitchFamily="2" charset="-79"/>
              </a:rPr>
              <a:t>D. El papel puede utilizarse en </a:t>
            </a:r>
            <a:r>
              <a:rPr lang="es-CO" sz="2000" dirty="0" smtClean="0">
                <a:latin typeface="Aharoni" pitchFamily="2" charset="-79"/>
                <a:cs typeface="Aharoni" pitchFamily="2" charset="-79"/>
              </a:rPr>
              <a:t>dirección </a:t>
            </a:r>
            <a:r>
              <a:rPr lang="es-CO" sz="2000" dirty="0">
                <a:latin typeface="Aharoni" pitchFamily="2" charset="-79"/>
                <a:cs typeface="Aharoni" pitchFamily="2" charset="-79"/>
              </a:rPr>
              <a:t>vertical u horizontal, </a:t>
            </a:r>
            <a:r>
              <a:rPr lang="es-CO" sz="2000" dirty="0" smtClean="0">
                <a:latin typeface="Aharoni" pitchFamily="2" charset="-79"/>
                <a:cs typeface="Aharoni" pitchFamily="2" charset="-79"/>
              </a:rPr>
              <a:t>según </a:t>
            </a:r>
            <a:r>
              <a:rPr lang="es-CO" sz="2000" dirty="0">
                <a:latin typeface="Aharoni" pitchFamily="2" charset="-79"/>
                <a:cs typeface="Aharoni" pitchFamily="2" charset="-79"/>
              </a:rPr>
              <a:t>lo requieran las necesidades.</a:t>
            </a:r>
          </a:p>
          <a:p>
            <a:endParaRPr lang="es-CO" dirty="0"/>
          </a:p>
        </p:txBody>
      </p:sp>
      <p:sp>
        <p:nvSpPr>
          <p:cNvPr id="5" name="4 Rectángulo"/>
          <p:cNvSpPr/>
          <p:nvPr/>
        </p:nvSpPr>
        <p:spPr>
          <a:xfrm>
            <a:off x="2123728" y="332656"/>
            <a:ext cx="4275529"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VENTAJAS</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987824" y="1772816"/>
            <a:ext cx="4684296" cy="923330"/>
          </a:xfrm>
          <a:prstGeom prst="rect">
            <a:avLst/>
          </a:prstGeom>
          <a:noFill/>
        </p:spPr>
        <p:txBody>
          <a:bodyPr wrap="none" lIns="91440" tIns="45720" rIns="91440" bIns="45720">
            <a:spAutoFit/>
          </a:bodyPr>
          <a:lstStyle/>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haroni" pitchFamily="2" charset="-79"/>
                <a:cs typeface="Aharoni" pitchFamily="2" charset="-79"/>
              </a:rPr>
              <a:t>ACETOGRAFO</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haroni" pitchFamily="2" charset="-79"/>
              <a:cs typeface="Aharoni" pitchFamily="2" charset="-79"/>
            </a:endParaRPr>
          </a:p>
        </p:txBody>
      </p:sp>
      <p:pic>
        <p:nvPicPr>
          <p:cNvPr id="2050" name="Picture 2" descr="C:\Users\HANYINSHAM CASTRO\Pictures\untitled.png"/>
          <p:cNvPicPr>
            <a:picLocks noChangeAspect="1" noChangeArrowheads="1"/>
          </p:cNvPicPr>
          <p:nvPr/>
        </p:nvPicPr>
        <p:blipFill>
          <a:blip r:embed="rId2" cstate="print"/>
          <a:srcRect/>
          <a:stretch>
            <a:fillRect/>
          </a:stretch>
        </p:blipFill>
        <p:spPr bwMode="auto">
          <a:xfrm>
            <a:off x="3524250" y="3468688"/>
            <a:ext cx="3712046" cy="240858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99592" y="1988840"/>
            <a:ext cx="7056784" cy="4339650"/>
          </a:xfrm>
          <a:prstGeom prst="rect">
            <a:avLst/>
          </a:prstGeom>
          <a:noFill/>
        </p:spPr>
        <p:txBody>
          <a:bodyPr wrap="square" rtlCol="0">
            <a:spAutoFit/>
          </a:bodyPr>
          <a:lstStyle/>
          <a:p>
            <a:pPr algn="just"/>
            <a:r>
              <a:rPr lang="es-CO" sz="2400" dirty="0" smtClean="0">
                <a:latin typeface="Aharoni" pitchFamily="2" charset="-79"/>
                <a:cs typeface="Aharoni" pitchFamily="2" charset="-79"/>
              </a:rPr>
              <a:t>Es una ayuda constituida por una serie de hojas de acetato (plástico transparente medianamente grueso). Se puede considerar como una forma de rota folio donde las hojas son de acetato. </a:t>
            </a:r>
          </a:p>
          <a:p>
            <a:pPr algn="just"/>
            <a:endParaRPr lang="es-CO" sz="2400" dirty="0" smtClean="0">
              <a:latin typeface="Aharoni" pitchFamily="2" charset="-79"/>
              <a:cs typeface="Aharoni" pitchFamily="2" charset="-79"/>
            </a:endParaRPr>
          </a:p>
          <a:p>
            <a:pPr algn="just"/>
            <a:r>
              <a:rPr lang="es-CO" sz="2400" dirty="0" smtClean="0">
                <a:latin typeface="Aharoni" pitchFamily="2" charset="-79"/>
                <a:cs typeface="Aharoni" pitchFamily="2" charset="-79"/>
              </a:rPr>
              <a:t>Facilita comprender o descomponer un todo. Al ser figuras sucesivamente complementarias que forman la imagen total o la descomponen, colabora en el análisis y la síntesis. </a:t>
            </a:r>
          </a:p>
          <a:p>
            <a:endParaRPr lang="es-CO" dirty="0" smtClean="0">
              <a:latin typeface="Aharoni" pitchFamily="2" charset="-79"/>
              <a:cs typeface="Aharoni" pitchFamily="2" charset="-79"/>
            </a:endParaRPr>
          </a:p>
          <a:p>
            <a:endParaRPr lang="es-CO" dirty="0">
              <a:latin typeface="Aharoni" pitchFamily="2" charset="-79"/>
              <a:cs typeface="Aharoni" pitchFamily="2" charset="-79"/>
            </a:endParaRPr>
          </a:p>
        </p:txBody>
      </p:sp>
      <p:sp>
        <p:nvSpPr>
          <p:cNvPr id="5" name="4 Rectángulo"/>
          <p:cNvSpPr/>
          <p:nvPr/>
        </p:nvSpPr>
        <p:spPr>
          <a:xfrm>
            <a:off x="2138837" y="476672"/>
            <a:ext cx="4980852"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DEFINICION</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2060848"/>
            <a:ext cx="6984776" cy="4370427"/>
          </a:xfrm>
          <a:prstGeom prst="rect">
            <a:avLst/>
          </a:prstGeom>
          <a:noFill/>
        </p:spPr>
        <p:txBody>
          <a:bodyPr wrap="square" rtlCol="0">
            <a:spAutoFit/>
          </a:bodyPr>
          <a:lstStyle/>
          <a:p>
            <a:pPr algn="just"/>
            <a:r>
              <a:rPr lang="es-CO" sz="2000" dirty="0" smtClean="0">
                <a:latin typeface="Aharoni" pitchFamily="2" charset="-79"/>
                <a:cs typeface="Aharoni" pitchFamily="2" charset="-79"/>
              </a:rPr>
              <a:t>1</a:t>
            </a:r>
            <a:r>
              <a:rPr lang="es-CO" sz="2000" dirty="0" smtClean="0">
                <a:latin typeface="Aharoni" pitchFamily="2" charset="-79"/>
                <a:cs typeface="Aharoni" pitchFamily="2" charset="-79"/>
              </a:rPr>
              <a:t>. El plástico seleccionado debe ser medianamente grueso, pues facilita su manejo y disposición. Comercialmente se conoce con el nombre de "acetato". Los hay de varios calibres y precios. </a:t>
            </a:r>
          </a:p>
          <a:p>
            <a:pPr algn="just"/>
            <a:endParaRPr lang="es-CO" sz="2000" dirty="0" smtClean="0">
              <a:latin typeface="Aharoni" pitchFamily="2" charset="-79"/>
              <a:cs typeface="Aharoni" pitchFamily="2" charset="-79"/>
            </a:endParaRPr>
          </a:p>
          <a:p>
            <a:pPr algn="just"/>
            <a:r>
              <a:rPr lang="es-CO" sz="2000" dirty="0" smtClean="0">
                <a:latin typeface="Aharoni" pitchFamily="2" charset="-79"/>
                <a:cs typeface="Aharoni" pitchFamily="2" charset="-79"/>
              </a:rPr>
              <a:t>2</a:t>
            </a:r>
            <a:r>
              <a:rPr lang="es-CO" sz="2000" dirty="0" smtClean="0">
                <a:latin typeface="Aharoni" pitchFamily="2" charset="-79"/>
                <a:cs typeface="Aharoni" pitchFamily="2" charset="-79"/>
              </a:rPr>
              <a:t>. Disponga su superficie, frotando con un algodón humedecido en alcohol ara quitar la grasa que trae el acetato. </a:t>
            </a:r>
          </a:p>
          <a:p>
            <a:pPr algn="just"/>
            <a:endParaRPr lang="es-CO" sz="2000" dirty="0" smtClean="0">
              <a:latin typeface="Aharoni" pitchFamily="2" charset="-79"/>
              <a:cs typeface="Aharoni" pitchFamily="2" charset="-79"/>
            </a:endParaRPr>
          </a:p>
          <a:p>
            <a:pPr algn="just"/>
            <a:r>
              <a:rPr lang="es-CO" sz="2000" dirty="0" smtClean="0">
                <a:latin typeface="Aharoni" pitchFamily="2" charset="-79"/>
                <a:cs typeface="Aharoni" pitchFamily="2" charset="-79"/>
              </a:rPr>
              <a:t>3. Para escribir y graficar en el acetato se recomienda usar marcadores de alcohol, lápices </a:t>
            </a:r>
            <a:r>
              <a:rPr lang="es-CO" sz="2000" dirty="0" err="1" smtClean="0">
                <a:latin typeface="Aharoni" pitchFamily="2" charset="-79"/>
                <a:cs typeface="Aharoni" pitchFamily="2" charset="-79"/>
              </a:rPr>
              <a:t>vidriograf</a:t>
            </a:r>
            <a:r>
              <a:rPr lang="es-CO" sz="2000" dirty="0" smtClean="0">
                <a:latin typeface="Aharoni" pitchFamily="2" charset="-79"/>
                <a:cs typeface="Aharoni" pitchFamily="2" charset="-79"/>
              </a:rPr>
              <a:t>, crayones que fijan en acetato. Algunas tintas y temperas tienen la tendencia a correrse. </a:t>
            </a:r>
            <a:endParaRPr lang="es-CO" sz="2000" dirty="0" smtClean="0">
              <a:latin typeface="Aharoni" pitchFamily="2" charset="-79"/>
              <a:cs typeface="Aharoni" pitchFamily="2" charset="-79"/>
            </a:endParaRPr>
          </a:p>
          <a:p>
            <a:endParaRPr lang="es-CO" dirty="0" smtClean="0"/>
          </a:p>
        </p:txBody>
      </p:sp>
      <p:sp>
        <p:nvSpPr>
          <p:cNvPr id="5" name="4 Rectángulo"/>
          <p:cNvSpPr/>
          <p:nvPr/>
        </p:nvSpPr>
        <p:spPr>
          <a:xfrm>
            <a:off x="1214032" y="620688"/>
            <a:ext cx="6686447"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NORMAS DE USO</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TotalTime>
  <Words>671</Words>
  <Application>Microsoft Office PowerPoint</Application>
  <PresentationFormat>Presentación en pantalla (4:3)</PresentationFormat>
  <Paragraphs>53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Mirador</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HANYINSHAM CASTRO</dc:creator>
  <cp:lastModifiedBy>HANYINSHAM CASTRO</cp:lastModifiedBy>
  <cp:revision>5</cp:revision>
  <dcterms:created xsi:type="dcterms:W3CDTF">2012-01-19T18:48:44Z</dcterms:created>
  <dcterms:modified xsi:type="dcterms:W3CDTF">2012-01-19T19:32:59Z</dcterms:modified>
</cp:coreProperties>
</file>